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svg" ContentType="image/svg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77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3" r:id="rId12"/>
    <p:sldId id="274" r:id="rId13"/>
    <p:sldId id="268" r:id="rId14"/>
    <p:sldId id="267" r:id="rId15"/>
    <p:sldId id="276" r:id="rId16"/>
    <p:sldId id="269" r:id="rId17"/>
    <p:sldId id="271" r:id="rId18"/>
    <p:sldId id="270" r:id="rId19"/>
    <p:sldId id="272" r:id="rId20"/>
    <p:sldId id="275" r:id="rId21"/>
  </p:sldIdLst>
  <p:sldSz cx="12192000" cy="6858000"/>
  <p:notesSz cx="6858000" cy="9144000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8910C8-1DE8-46CC-8F6E-4EF06397B43C}" v="26" dt="2024-03-11T14:23:51.341"/>
    <p1510:client id="{3304C511-E4A7-4454-894B-49E2AD30FAAC}" v="2" dt="2024-03-12T13:37:46.045"/>
    <p1510:client id="{3D6F1764-E246-4544-9D8C-A5AB6096DFBB}" v="410" dt="2024-03-12T13:22:42.433"/>
    <p1510:client id="{8D1C69ED-DD84-42F2-9520-231F645FF815}" v="19" dt="2024-03-11T09:22:33.904"/>
    <p1510:client id="{941AC3AD-5E05-4BAA-AF6D-79BE1D1F3AE8}" v="4" dt="2024-03-12T13:12:36.939"/>
    <p1510:client id="{A18B1D4D-81C5-4FA6-BDC9-28953E90D9D6}" v="4" dt="2024-03-12T06:47:21.325"/>
    <p1510:client id="{AD8CF4BA-A8C6-4C6B-A93D-2E0A8C5372AF}" v="1136" dt="2024-03-10T14:10:34.923"/>
    <p1510:client id="{B499E16C-AE18-438F-9E0D-5CEDC7D41B12}" v="480" dt="2024-03-12T09:19:35.773"/>
    <p1510:client id="{C03A3017-46EF-4248-823B-C90D7D147B98}" v="12" dt="2024-03-10T14:13:03.587"/>
    <p1510:client id="{CC1DA5E8-D86E-4250-83A7-F190685AB5E8}" v="540" dt="2024-03-11T13:39:13.100"/>
  </p1510:revLst>
</p1510:revInfo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00"/>
    <p:restoredTop sz="0"/>
  </p:normalViewPr>
  <p:slideViewPr>
    <p:cSldViewPr snapToGrid="0">
      <p:cViewPr>
        <p:scale>
          <a:sx n="1" d="100"/>
          <a:sy n="1" d="100"/>
        </p:scale>
        <p:origin x="0" y="0"/>
      </p:cViewPr>
      <p:guideLst/>
    </p:cSldViewPr>
  </p:slide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tags" Target="tags/tag1.xml" /><Relationship Id="rId23" Type="http://schemas.openxmlformats.org/officeDocument/2006/relationships/presProps" Target="presProps.xml" /><Relationship Id="rId24" Type="http://schemas.openxmlformats.org/officeDocument/2006/relationships/viewProps" Target="viewProps.xml" /><Relationship Id="rId25" Type="http://schemas.openxmlformats.org/officeDocument/2006/relationships/theme" Target="theme/theme1.xml" /><Relationship Id="rId26" Type="http://schemas.microsoft.com/office/2015/10/relationships/revisionInfo" Target="revisionInfo.xml" /><Relationship Id="rId27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721802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942670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808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2.jpeg" /><Relationship Id="rId3" Type="http://schemas.openxmlformats.org/officeDocument/2006/relationships/image" Target="../media/image13.jpeg" /><Relationship Id="rId4" Type="http://schemas.openxmlformats.org/officeDocument/2006/relationships/image" Target="../media/image14.jpeg" /><Relationship Id="rId5" Type="http://schemas.openxmlformats.org/officeDocument/2006/relationships/image" Target="../media/image5.png" /><Relationship Id="rId6" Type="http://schemas.openxmlformats.org/officeDocument/2006/relationships/image" Target="../media/image6.png" /><Relationship Id="rId7" Type="http://schemas.openxmlformats.org/officeDocument/2006/relationships/image" Target="../media/image7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5.jpeg" /><Relationship Id="rId3" Type="http://schemas.openxmlformats.org/officeDocument/2006/relationships/image" Target="../media/image16.jpeg" /><Relationship Id="rId4" Type="http://schemas.openxmlformats.org/officeDocument/2006/relationships/image" Target="../media/image8.png" /><Relationship Id="rId5" Type="http://schemas.openxmlformats.org/officeDocument/2006/relationships/image" Target="../media/image10.png" /><Relationship Id="rId6" Type="http://schemas.openxmlformats.org/officeDocument/2006/relationships/image" Target="../media/image17.png" /><Relationship Id="rId7" Type="http://schemas.openxmlformats.org/officeDocument/2006/relationships/image" Target="../media/image18.jpeg" /><Relationship Id="rId8" Type="http://schemas.openxmlformats.org/officeDocument/2006/relationships/image" Target="../media/image9.png" /><Relationship Id="rId9" Type="http://schemas.openxmlformats.org/officeDocument/2006/relationships/image" Target="../media/image19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0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1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2.png" /><Relationship Id="rId3" Type="http://schemas.openxmlformats.org/officeDocument/2006/relationships/image" Target="../media/image23.sv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5.png" /><Relationship Id="rId11" Type="http://schemas.openxmlformats.org/officeDocument/2006/relationships/image" Target="../media/image6.png" /><Relationship Id="rId12" Type="http://schemas.openxmlformats.org/officeDocument/2006/relationships/image" Target="../media/image7.png" /><Relationship Id="rId13" Type="http://schemas.openxmlformats.org/officeDocument/2006/relationships/image" Target="../media/image8.png" /><Relationship Id="rId14" Type="http://schemas.openxmlformats.org/officeDocument/2006/relationships/image" Target="../media/image9.png" /><Relationship Id="rId15" Type="http://schemas.openxmlformats.org/officeDocument/2006/relationships/image" Target="../media/image10.png" /><Relationship Id="rId16" Type="http://schemas.openxmlformats.org/officeDocument/2006/relationships/image" Target="../media/image17.png" /><Relationship Id="rId17" Type="http://schemas.openxmlformats.org/officeDocument/2006/relationships/image" Target="../media/image24.png" /><Relationship Id="rId2" Type="http://schemas.openxmlformats.org/officeDocument/2006/relationships/hyperlink" Target="http://1https:/studme.org/285308/ekologiya/tipy_ekologicheskih_trop" TargetMode="External" /><Relationship Id="rId3" Type="http://schemas.openxmlformats.org/officeDocument/2006/relationships/hyperlink" Target="https://infourok.ru/metodicheskie-rekomendacii-na-temu-kak-napisat-scenarij-meropriyatiya-4177701.html?ysclid=ltdzubbjqw529241763" TargetMode="External" /><Relationship Id="rId4" Type="http://schemas.openxmlformats.org/officeDocument/2006/relationships/hyperlink" Target="https://moodle.kstu.ru/mod/page/view.php?id=40192" TargetMode="External" /><Relationship Id="rId5" Type="http://schemas.openxmlformats.org/officeDocument/2006/relationships/hyperlink" Target="https://nsportal.ru/detskiy-sad/okruzhayushchiy-mir/2021/01/26/progulka-po-ekologicheskoy-trope-v-starshey-gruppe-vokrug" TargetMode="External" /><Relationship Id="rId6" Type="http://schemas.openxmlformats.org/officeDocument/2006/relationships/hyperlink" Target="https://www.prodlenka.org/stati-obr/blog-uchitelja/9926-ekologicheskoe-obrazovanie-i-vospitanie-detei-doshkolnogo-vozrasta-problemi-i-pyti-resheniya?ysclid=ltegdz4tag761498597" TargetMode="External" /><Relationship Id="rId7" Type="http://schemas.openxmlformats.org/officeDocument/2006/relationships/hyperlink" Target="https://www.maam.ru/detskijsad/kartoteka-zimnih-podvizhnyh-igr-dlja-detei-starshei-grupy-v-dou.html" TargetMode="External" /><Relationship Id="rId8" Type="http://schemas.openxmlformats.org/officeDocument/2006/relationships/hyperlink" Target="https://urok-1sept-ru.turbopages.org/urok.1sept.ru/s/articles/633978" TargetMode="External" /><Relationship Id="rId9" Type="http://schemas.openxmlformats.org/officeDocument/2006/relationships/hyperlink" Target="https://www.mos.ru/news/item/111478073/" TargetMode="Externa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5.png" /><Relationship Id="rId3" Type="http://schemas.openxmlformats.org/officeDocument/2006/relationships/image" Target="../media/image26.svg" /><Relationship Id="rId4" Type="http://schemas.openxmlformats.org/officeDocument/2006/relationships/image" Target="../media/image27.jpeg" /><Relationship Id="rId5" Type="http://schemas.openxmlformats.org/officeDocument/2006/relationships/image" Target="../media/image28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Relationship Id="rId4" Type="http://schemas.microsoft.com/office/2007/relationships/hdphoto" Target="../media/image3.wdp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jpeg" /><Relationship Id="rId3" Type="http://schemas.openxmlformats.org/officeDocument/2006/relationships/image" Target="../media/image5.png" /><Relationship Id="rId4" Type="http://schemas.openxmlformats.org/officeDocument/2006/relationships/image" Target="../media/image6.png" /><Relationship Id="rId5" Type="http://schemas.openxmlformats.org/officeDocument/2006/relationships/image" Target="../media/image7.png" /><Relationship Id="rId6" Type="http://schemas.openxmlformats.org/officeDocument/2006/relationships/image" Target="../media/image8.png" /><Relationship Id="rId7" Type="http://schemas.openxmlformats.org/officeDocument/2006/relationships/image" Target="../media/image9.png" /><Relationship Id="rId8" Type="http://schemas.openxmlformats.org/officeDocument/2006/relationships/image" Target="../media/image10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1.jpeg" /><Relationship Id="rId3" Type="http://schemas.openxmlformats.org/officeDocument/2006/relationships/image" Target="../media/image5.png" /><Relationship Id="rId4" Type="http://schemas.openxmlformats.org/officeDocument/2006/relationships/image" Target="../media/image6.png" /><Relationship Id="rId5" Type="http://schemas.openxmlformats.org/officeDocument/2006/relationships/image" Target="../media/image7.png" /><Relationship Id="rId6" Type="http://schemas.openxmlformats.org/officeDocument/2006/relationships/image" Target="../media/image8.png" /><Relationship Id="rId7" Type="http://schemas.openxmlformats.org/officeDocument/2006/relationships/image" Target="../media/image9.png" /><Relationship Id="rId8" Type="http://schemas.openxmlformats.org/officeDocument/2006/relationships/image" Target="../media/image10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 useBgFill="1">
        <p:nvSpPr>
          <p:cNvPr id="51" name="Rectangle 30">
            <a:extLst>
              <a:ext uri="{FF2B5EF4-FFF2-40B4-BE49-F238E27FC236}">
                <a16:creationId xmlns:a16="http://schemas.microsoft.com/office/drawing/2014/main" id="{643A7A40-1AE6-4218-A8E0-8248174A5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32">
            <a:extLst>
              <a:ext uri="{FF2B5EF4-FFF2-40B4-BE49-F238E27FC236}">
                <a16:creationId xmlns:a16="http://schemas.microsoft.com/office/drawing/2014/main" id="{BD8AB40A-4374-4897-B5EE-9F8913476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6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34">
            <a:extLst>
              <a:ext uri="{FF2B5EF4-FFF2-40B4-BE49-F238E27FC236}">
                <a16:creationId xmlns:a16="http://schemas.microsoft.com/office/drawing/2014/main" id="{2783379C-045E-4010-ABDC-A270A0AA1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76403" y="170310"/>
            <a:ext cx="2514948" cy="2174333"/>
            <a:chOff x="-305" y="-4155"/>
            <a:chExt cx="2514948" cy="2174333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B0AB1BF-11AE-4CFF-85EC-E51DBD316A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36">
              <a:extLst>
                <a:ext uri="{FF2B5EF4-FFF2-40B4-BE49-F238E27FC236}">
                  <a16:creationId xmlns:a16="http://schemas.microsoft.com/office/drawing/2014/main" id="{526548A0-953E-4FBA-97A5-592ACAF42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84FA27B-CD1F-421B-BB4F-B141F02FF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CDBD6AB-1AC7-4807-9C34-01139BB7C2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en-US">
                <a:ea typeface="Calibri"/>
                <a:cs typeface="Calibri"/>
              </a:endParaRPr>
            </a:p>
          </p:txBody>
        </p:sp>
      </p:grpSp>
      <p:grpSp>
        <p:nvGrpSpPr>
          <p:cNvPr id="55" name="Group 40">
            <a:extLst>
              <a:ext uri="{FF2B5EF4-FFF2-40B4-BE49-F238E27FC236}">
                <a16:creationId xmlns:a16="http://schemas.microsoft.com/office/drawing/2014/main" id="{F5FDDF18-F156-4D2D-82C6-F55008E33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130554" y="4560733"/>
            <a:ext cx="3061445" cy="2297266"/>
            <a:chOff x="-305" y="-1"/>
            <a:chExt cx="3832880" cy="2876136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822C29E-FFDD-45BC-A286-9C00C8E2D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9E2381D-1763-4D42-A3A2-B2345DD35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2A622D5-9532-4E0C-B9A8-DAEDD46462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C0ABE88-5ADF-4A31-8505-78968DBB5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EBBCF01-B0B8-8781-75C8-5D5FD2E2DBCD}"/>
              </a:ext>
            </a:extLst>
          </p:cNvPr>
          <p:cNvSpPr txBox="1"/>
          <p:nvPr/>
        </p:nvSpPr>
        <p:spPr>
          <a:xfrm>
            <a:off x="1345411" y="4717"/>
            <a:ext cx="9196316" cy="108826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lvl="2" algn="ctr">
              <a:spcAft>
                <a:spcPts val="600"/>
              </a:spcAft>
            </a:pPr>
            <a:r>
              <a:rPr lang="ru-RU">
                <a:latin typeface="Comic Sans MS"/>
                <a:cs typeface="Times New Roman"/>
              </a:rPr>
              <a:t>Муниципальное казенное общеобразовательное учреждение Жигаловская</a:t>
            </a:r>
            <a:r>
              <a:rPr lang="ru-RU">
                <a:latin typeface="Comic Sans MS"/>
                <a:ea typeface="Calibri"/>
                <a:cs typeface="Times New Roman"/>
              </a:rPr>
              <a:t> средняя образовательная школа №1 им. Г.Г. Малкова </a:t>
            </a:r>
            <a:endParaRPr lang="ru-RU">
              <a:latin typeface="Comic Sans MS" panose="030f0702030302020204" charset="0"/>
              <a:cs typeface="Times New Roman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3557F9-AAF1-FF98-102E-7E22A2A525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4555" y="779423"/>
            <a:ext cx="8529110" cy="2550666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000" b="1" kern="1200" err="1">
                <a:latin typeface="Comic Sans MS"/>
                <a:cs typeface="Times New Roman"/>
              </a:rPr>
              <a:t>Экологическая тропа</a:t>
            </a:r>
            <a:br>
              <a:rPr lang="en-US" sz="4000" b="1">
                <a:latin typeface="Comic Sans MS"/>
                <a:cs typeface="Times New Roman"/>
              </a:rPr>
            </a:br>
            <a:r>
              <a:rPr lang="en-US" sz="4000" b="1" kern="1200">
                <a:latin typeface="Comic Sans MS"/>
                <a:cs typeface="Times New Roman"/>
              </a:rPr>
              <a:t> «Зимнее путешествие»</a:t>
            </a:r>
            <a:r>
              <a:rPr lang="en-US" sz="4000" b="1">
                <a:latin typeface="Comic Sans MS"/>
                <a:cs typeface="Times New Roman"/>
              </a:rPr>
              <a:t> 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76749B9B-F091-05E7-94D0-334B62DEE7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71305" y="5048734"/>
            <a:ext cx="9144000" cy="1655762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r"/>
            <a:r>
              <a:rPr lang="ru-RU" sz="2000">
                <a:latin typeface="Comic Sans MS"/>
                <a:cs typeface="Calibri"/>
              </a:rPr>
              <a:t>Работу выполнили:</a:t>
            </a:r>
          </a:p>
          <a:p>
            <a:pPr algn="r"/>
            <a:r>
              <a:rPr lang="ru-RU" sz="2000">
                <a:latin typeface="Comic Sans MS"/>
                <a:cs typeface="Calibri"/>
              </a:rPr>
              <a:t>Суханова Анастасия </a:t>
            </a:r>
          </a:p>
          <a:p>
            <a:pPr algn="r"/>
            <a:r>
              <a:rPr lang="ru-RU" sz="2000">
                <a:latin typeface="Comic Sans MS"/>
                <a:cs typeface="Calibri"/>
              </a:rPr>
              <a:t>И Сидоров Кирилл</a:t>
            </a:r>
          </a:p>
          <a:p>
            <a:pPr algn="r"/>
            <a:r>
              <a:rPr lang="ru-RU" sz="2000">
                <a:latin typeface="Comic Sans MS"/>
                <a:cs typeface="Calibri"/>
              </a:rPr>
              <a:t>Ученики 9А класса</a:t>
            </a:r>
          </a:p>
          <a:p>
            <a:pPr algn="r"/>
            <a:r>
              <a:rPr lang="ru-RU" sz="2000">
                <a:latin typeface="Comic Sans MS"/>
                <a:cs typeface="Calibri"/>
              </a:rPr>
              <a:t>Руководитель:</a:t>
            </a:r>
          </a:p>
          <a:p>
            <a:pPr algn="r"/>
            <a:r>
              <a:rPr lang="ru-RU" sz="2000" err="1">
                <a:latin typeface="Comic Sans MS"/>
                <a:cs typeface="Calibri"/>
              </a:rPr>
              <a:t>Мулягина Елена Арсеньевна </a:t>
            </a:r>
          </a:p>
          <a:p>
            <a:pPr algn="r"/>
            <a:r>
              <a:rPr lang="ru-RU" sz="2000">
                <a:latin typeface="Comic Sans MS"/>
                <a:cs typeface="Calibri"/>
              </a:rPr>
              <a:t>( Учитель технологии и ОБЖ)</a:t>
            </a:r>
          </a:p>
        </p:txBody>
      </p:sp>
    </p:spTree>
    <p:extLst>
      <p:ext uri="{BB962C8B-B14F-4D97-AF65-F5344CB8AC3E}">
        <p14:creationId xmlns:p14="http://schemas.microsoft.com/office/powerpoint/2010/main" val="211022443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 useBgFill="1">
        <p:nvSpPr>
          <p:cNvPr id="18" name="Rectangle 20">
            <a:extLst>
              <a:ext uri="{FF2B5EF4-FFF2-40B4-BE49-F238E27FC236}">
                <a16:creationId xmlns:a16="http://schemas.microsoft.com/office/drawing/2014/main" id="{BEBFA723-5A7B-472D-ABD7-1526B8D3A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33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22">
            <a:extLst>
              <a:ext uri="{FF2B5EF4-FFF2-40B4-BE49-F238E27FC236}">
                <a16:creationId xmlns:a16="http://schemas.microsoft.com/office/drawing/2014/main" id="{A6B27065-399A-4CF7-BF70-CF79B9848F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3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mic Sans MS" panose="030f0702030302020204" charset="0"/>
            </a:endParaRPr>
          </a:p>
        </p:txBody>
      </p:sp>
      <p:grpSp>
        <p:nvGrpSpPr>
          <p:cNvPr id="20" name="Group 24">
            <a:extLst>
              <a:ext uri="{FF2B5EF4-FFF2-40B4-BE49-F238E27FC236}">
                <a16:creationId xmlns:a16="http://schemas.microsoft.com/office/drawing/2014/main" id="{CF22986C-DDF7-4109-9D6A-006800D6B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636" y="52996"/>
            <a:ext cx="6093363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C025298-F835-4B83-A3A3-6555157E01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7106C81-A3F0-4DA0-9368-6BBCDB9648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8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B3B35E8-1AF4-4D76-93A5-B0B0884083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8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CDB795-0648-65C0-7F14-B9156F439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281" y="2359701"/>
            <a:ext cx="4276487" cy="1786515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4000" b="1" err="1">
                <a:latin typeface="Comic Sans MS"/>
              </a:rPr>
              <a:t>Оформление</a:t>
            </a:r>
            <a:r>
              <a:rPr lang="en-US" sz="4000" b="1" kern="1200">
                <a:latin typeface="Comic Sans MS"/>
              </a:rPr>
              <a:t> </a:t>
            </a:r>
            <a:r>
              <a:rPr lang="en-US" sz="4000" b="1">
                <a:latin typeface="Comic Sans MS"/>
              </a:rPr>
              <a:t> станций</a:t>
            </a:r>
            <a:r>
              <a:rPr lang="en-US" sz="4000" b="1" kern="1200">
                <a:latin typeface="Comic Sans MS"/>
              </a:rPr>
              <a:t> по </a:t>
            </a:r>
            <a:r>
              <a:rPr lang="en-US" sz="4000" b="1">
                <a:latin typeface="Comic Sans MS"/>
              </a:rPr>
              <a:t> </a:t>
            </a:r>
            <a:r>
              <a:rPr lang="en-US" sz="4000" b="1" kern="1200" err="1">
                <a:latin typeface="Comic Sans MS"/>
              </a:rPr>
              <a:t>тематике</a:t>
            </a:r>
            <a:endParaRPr lang="en-US" sz="4000" b="1" kern="1200">
              <a:latin typeface="Comic Sans MS" panose="030f0702030302020204" charset="0"/>
            </a:endParaRP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3A2522E2-DD45-779A-9EBC-B1C582721E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643295"/>
              </p:ext>
            </p:extLst>
          </p:nvPr>
        </p:nvGraphicFramePr>
        <p:xfrm>
          <a:off x="5543826" y="596347"/>
          <a:ext cx="6334424" cy="5919543"/>
        </p:xfrm>
        <a:graphic>
          <a:graphicData uri="http://schemas.openxmlformats.org/drawingml/2006/table">
            <a:tbl>
              <a:tblPr firstRow="1" bandRow="1">
                <a:noFill/>
                <a:tableStyleId>{5940675A-B579-460E-94D1-54222C63F5DA}</a:tableStyleId>
              </a:tblPr>
              <a:tblGrid>
                <a:gridCol w="1831290">
                  <a:extLst>
                    <a:ext uri="{9D8B030D-6E8A-4147-A177-3AD203B41FA5}">
                      <a16:colId xmlns:a16="http://schemas.microsoft.com/office/drawing/2014/main" val="3307214488"/>
                    </a:ext>
                  </a:extLst>
                </a:gridCol>
                <a:gridCol w="4503134">
                  <a:extLst>
                    <a:ext uri="{9D8B030D-6E8A-4147-A177-3AD203B41FA5}">
                      <a16:colId xmlns:a16="http://schemas.microsoft.com/office/drawing/2014/main" val="2563543674"/>
                    </a:ext>
                  </a:extLst>
                </a:gridCol>
              </a:tblGrid>
              <a:tr h="1105231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600" b="0">
                          <a:solidFill>
                            <a:schemeClr val="tx1"/>
                          </a:solidFill>
                          <a:latin typeface="Comic Sans MS"/>
                        </a:rPr>
                        <a:t>Номер станции</a:t>
                      </a:r>
                    </a:p>
                  </a:txBody>
                  <a:tcPr marL="189731" marR="142299" marT="94866" marB="948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600" b="0">
                          <a:solidFill>
                            <a:schemeClr val="tx1"/>
                          </a:solidFill>
                          <a:latin typeface="Comic Sans MS"/>
                        </a:rPr>
                        <a:t>Название</a:t>
                      </a:r>
                    </a:p>
                  </a:txBody>
                  <a:tcPr marL="189731" marR="142299" marT="94866" marB="948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710833"/>
                  </a:ext>
                </a:extLst>
              </a:tr>
              <a:tr h="636913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600" b="0">
                          <a:solidFill>
                            <a:schemeClr val="tx1"/>
                          </a:solidFill>
                          <a:latin typeface="Comic Sans MS"/>
                        </a:rPr>
                        <a:t>1</a:t>
                      </a:r>
                    </a:p>
                  </a:txBody>
                  <a:tcPr marL="189731" marR="142299" marT="94866" marB="948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600" b="0">
                          <a:solidFill>
                            <a:schemeClr val="tx1"/>
                          </a:solidFill>
                          <a:latin typeface="Comic Sans MS"/>
                        </a:rPr>
                        <a:t>"Зима"</a:t>
                      </a:r>
                    </a:p>
                  </a:txBody>
                  <a:tcPr marL="189731" marR="142299" marT="94866" marB="948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830934"/>
                  </a:ext>
                </a:extLst>
              </a:tr>
              <a:tr h="636913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600" b="0">
                          <a:solidFill>
                            <a:schemeClr val="tx1"/>
                          </a:solidFill>
                          <a:latin typeface="Comic Sans MS"/>
                        </a:rPr>
                        <a:t>2</a:t>
                      </a:r>
                    </a:p>
                  </a:txBody>
                  <a:tcPr marL="189731" marR="142299" marT="94866" marB="948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600" b="0">
                          <a:solidFill>
                            <a:schemeClr val="tx1"/>
                          </a:solidFill>
                          <a:latin typeface="Comic Sans MS"/>
                        </a:rPr>
                        <a:t>"Чьи следы?"</a:t>
                      </a:r>
                    </a:p>
                  </a:txBody>
                  <a:tcPr marL="189731" marR="142299" marT="94866" marB="948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3434298"/>
                  </a:ext>
                </a:extLst>
              </a:tr>
              <a:tr h="636913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600" b="0">
                          <a:solidFill>
                            <a:schemeClr val="tx1"/>
                          </a:solidFill>
                          <a:latin typeface="Comic Sans MS"/>
                        </a:rPr>
                        <a:t>3</a:t>
                      </a:r>
                    </a:p>
                  </a:txBody>
                  <a:tcPr marL="189731" marR="142299" marT="94866" marB="948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600" b="0">
                          <a:solidFill>
                            <a:schemeClr val="tx1"/>
                          </a:solidFill>
                          <a:latin typeface="Comic Sans MS"/>
                        </a:rPr>
                        <a:t>"Познавай-ка"</a:t>
                      </a:r>
                    </a:p>
                  </a:txBody>
                  <a:tcPr marL="189731" marR="142299" marT="94866" marB="948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1527329"/>
                  </a:ext>
                </a:extLst>
              </a:tr>
              <a:tr h="992834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600" b="0">
                          <a:solidFill>
                            <a:schemeClr val="tx1"/>
                          </a:solidFill>
                          <a:latin typeface="Comic Sans MS"/>
                        </a:rPr>
                        <a:t>4</a:t>
                      </a:r>
                    </a:p>
                  </a:txBody>
                  <a:tcPr marL="189731" marR="142299" marT="94866" marB="948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600" b="0">
                          <a:solidFill>
                            <a:schemeClr val="tx1"/>
                          </a:solidFill>
                          <a:latin typeface="Comic Sans MS"/>
                        </a:rPr>
                        <a:t>"</a:t>
                      </a:r>
                      <a:r>
                        <a:rPr lang="ru-RU" sz="1600" b="0" u="none" strike="noStrike" noProof="0">
                          <a:solidFill>
                            <a:schemeClr val="tx1"/>
                          </a:solidFill>
                          <a:latin typeface="Comic Sans MS"/>
                        </a:rPr>
                        <a:t>Растения под снежным покрывалом"</a:t>
                      </a:r>
                      <a:endParaRPr lang="ru-RU" sz="1600" b="0">
                        <a:solidFill>
                          <a:schemeClr val="tx1"/>
                        </a:solidFill>
                        <a:latin typeface="Comic Sans MS"/>
                      </a:endParaRPr>
                    </a:p>
                  </a:txBody>
                  <a:tcPr marL="189731" marR="142299" marT="94866" marB="948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2973014"/>
                  </a:ext>
                </a:extLst>
              </a:tr>
              <a:tr h="636913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600" b="0">
                          <a:solidFill>
                            <a:schemeClr val="tx1"/>
                          </a:solidFill>
                          <a:latin typeface="Comic Sans MS"/>
                        </a:rPr>
                        <a:t>5</a:t>
                      </a:r>
                    </a:p>
                  </a:txBody>
                  <a:tcPr marL="189731" marR="142299" marT="94866" marB="948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600" b="0">
                          <a:solidFill>
                            <a:schemeClr val="tx1"/>
                          </a:solidFill>
                          <a:latin typeface="Comic Sans MS"/>
                        </a:rPr>
                        <a:t>"Волшебный пруд"</a:t>
                      </a:r>
                    </a:p>
                  </a:txBody>
                  <a:tcPr marL="189731" marR="142299" marT="94866" marB="948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2703902"/>
                  </a:ext>
                </a:extLst>
              </a:tr>
              <a:tr h="636913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600" b="0">
                          <a:solidFill>
                            <a:schemeClr val="tx1"/>
                          </a:solidFill>
                          <a:latin typeface="Comic Sans MS"/>
                        </a:rPr>
                        <a:t>6</a:t>
                      </a:r>
                    </a:p>
                  </a:txBody>
                  <a:tcPr marL="189731" marR="142299" marT="94866" marB="948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600" b="0">
                          <a:solidFill>
                            <a:schemeClr val="tx1"/>
                          </a:solidFill>
                          <a:latin typeface="Comic Sans MS"/>
                        </a:rPr>
                        <a:t>Игра "Зимушка зима"</a:t>
                      </a:r>
                    </a:p>
                  </a:txBody>
                  <a:tcPr marL="189731" marR="142299" marT="94866" marB="948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1606073"/>
                  </a:ext>
                </a:extLst>
              </a:tr>
              <a:tr h="636913">
                <a:tc>
                  <a:txBody>
                    <a:bodyPr vert="horz" wrap="square"/>
                    <a:lstStyle/>
                    <a:p>
                      <a:pPr lvl="0" algn="ctr">
                        <a:buNone/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latin typeface="Comic Sans MS"/>
                        </a:rPr>
                        <a:t>7</a:t>
                      </a:r>
                    </a:p>
                  </a:txBody>
                  <a:tcPr marL="189731" marR="142299" marT="94866" marB="948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lvl="0" algn="ctr">
                        <a:buNone/>
                      </a:pPr>
                      <a:r>
                        <a:rPr lang="ru-RU" sz="1600" b="0" u="none" strike="noStrike" noProof="0">
                          <a:solidFill>
                            <a:schemeClr val="tx1"/>
                          </a:solidFill>
                          <a:latin typeface="Comic Sans MS"/>
                        </a:rPr>
                        <a:t>Игра "Снегири"</a:t>
                      </a:r>
                      <a:endParaRPr lang="ru-RU" sz="1600" b="0">
                        <a:solidFill>
                          <a:schemeClr val="tx1"/>
                        </a:solidFill>
                        <a:latin typeface="Comic Sans MS" panose="030f0702030302020204" charset="0"/>
                      </a:endParaRPr>
                    </a:p>
                  </a:txBody>
                  <a:tcPr marL="189731" marR="142299" marT="94866" marB="948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59923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1802415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 useBgFill="1">
        <p:nvSpPr>
          <p:cNvPr id="171" name="Rectangle 125">
            <a:extLst>
              <a:ext uri="{FF2B5EF4-FFF2-40B4-BE49-F238E27FC236}">
                <a16:creationId xmlns:a16="http://schemas.microsoft.com/office/drawing/2014/main" id="{533BF18B-C8A1-400D-BBBD-6103EC9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71B7797-3424-449B-0B34-D97DC3A9227C}"/>
              </a:ext>
            </a:extLst>
          </p:cNvPr>
          <p:cNvSpPr txBox="1"/>
          <p:nvPr/>
        </p:nvSpPr>
        <p:spPr>
          <a:xfrm>
            <a:off x="7997909" y="1879545"/>
            <a:ext cx="4810839" cy="3166330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>
                <a:latin typeface="Comic Sans MS"/>
                <a:ea typeface="+mj-ea"/>
                <a:cs typeface="Calibri Light"/>
              </a:rPr>
              <a:t>1."Зима"</a:t>
            </a:r>
            <a:endParaRPr lang="ru-RU">
              <a:ea typeface="+mj-ea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>
                <a:latin typeface="Comic Sans MS"/>
                <a:ea typeface="+mj-ea"/>
                <a:cs typeface="Calibri Light"/>
              </a:rPr>
              <a:t>2." Чьи следы?"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>
                <a:latin typeface="Comic Sans MS"/>
                <a:ea typeface="+mj-ea"/>
                <a:cs typeface="Calibri Light"/>
              </a:rPr>
              <a:t>3."Познавай-ка"</a:t>
            </a:r>
          </a:p>
        </p:txBody>
      </p:sp>
      <p:sp>
        <p:nvSpPr>
          <p:cNvPr id="172" name="Rectangle 127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Rectangle 129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 descr="Изображение выглядит как одежда, небо, человек, на открытом воздухе&#10;&#10;Автоматически созданное описание">
            <a:extLst>
              <a:ext uri="{FF2B5EF4-FFF2-40B4-BE49-F238E27FC236}">
                <a16:creationId xmlns:a16="http://schemas.microsoft.com/office/drawing/2014/main" id="{57D74414-9636-AF4E-78DA-EAD318DF47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82" r="2874" b="2"/>
          <a:stretch>
            <a:fillRect/>
          </a:stretch>
        </p:blipFill>
        <p:spPr>
          <a:xfrm>
            <a:off x="545231" y="858525"/>
            <a:ext cx="3719192" cy="5211906"/>
          </a:xfrm>
          <a:prstGeom prst="rect">
            <a:avLst/>
          </a:prstGeom>
        </p:spPr>
      </p:pic>
      <p:pic>
        <p:nvPicPr>
          <p:cNvPr id="5" name="Рисунок 4" descr="Изображение выглядит как на открытом воздухе, небо, одежда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8D311000-59DA-6268-8804-A30DF83CF1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346" r="5" b="5"/>
          <a:stretch>
            <a:fillRect/>
          </a:stretch>
        </p:blipFill>
        <p:spPr>
          <a:xfrm>
            <a:off x="4457706" y="858524"/>
            <a:ext cx="3685032" cy="2505456"/>
          </a:xfrm>
          <a:prstGeom prst="rect">
            <a:avLst/>
          </a:prstGeom>
        </p:spPr>
      </p:pic>
      <p:pic>
        <p:nvPicPr>
          <p:cNvPr id="23" name="Рисунок 22" descr="Изображение выглядит как снег, зима, земля&#10;&#10;Автоматически созданное описание">
            <a:extLst>
              <a:ext uri="{FF2B5EF4-FFF2-40B4-BE49-F238E27FC236}">
                <a16:creationId xmlns:a16="http://schemas.microsoft.com/office/drawing/2014/main" id="{143E7794-14B9-D788-CFCA-E5275727B20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230" r="-4" b="36776"/>
          <a:stretch>
            <a:fillRect/>
          </a:stretch>
        </p:blipFill>
        <p:spPr>
          <a:xfrm>
            <a:off x="4468755" y="3432453"/>
            <a:ext cx="3685031" cy="2505456"/>
          </a:xfrm>
          <a:prstGeom prst="rect">
            <a:avLst/>
          </a:prstGeom>
        </p:spPr>
      </p:pic>
      <p:sp>
        <p:nvSpPr>
          <p:cNvPr id="174" name="Rectangle 131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5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34257548-F344-0379-88C2-21BC864130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4567" y="735837"/>
            <a:ext cx="364097" cy="36409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2ED527C0-B294-FE4F-3E37-E1B1B4AD26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9802" y="5818045"/>
            <a:ext cx="409629" cy="44343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Рисунок 9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55F67E3D-8B17-A949-3B63-73616BEF52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6076" y="662002"/>
            <a:ext cx="358077" cy="36024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71267539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95E1FD92-31B9-4273-BECA-D837FFFC53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6ABE1F-566D-3F67-69EA-E6486B1DA23B}"/>
              </a:ext>
            </a:extLst>
          </p:cNvPr>
          <p:cNvSpPr txBox="1"/>
          <p:nvPr/>
        </p:nvSpPr>
        <p:spPr>
          <a:xfrm>
            <a:off x="8737822" y="2012068"/>
            <a:ext cx="3573971" cy="290128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>
                <a:latin typeface="Comic Sans MS"/>
                <a:ea typeface="+mj-ea"/>
                <a:cs typeface="+mj-cs"/>
              </a:rPr>
              <a:t>4. "Растения под снежным покрывалом"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>
                <a:latin typeface="Comic Sans MS"/>
                <a:ea typeface="+mj-ea"/>
                <a:cs typeface="+mj-cs"/>
              </a:rPr>
              <a:t>5."Волшебный пруд"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>
                <a:latin typeface="Comic Sans MS"/>
                <a:ea typeface="+mj-ea"/>
                <a:cs typeface="+mj-cs"/>
              </a:rPr>
              <a:t>6."Зимушка-зима"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>
                <a:latin typeface="Comic Sans MS"/>
                <a:ea typeface="+mj-ea"/>
                <a:cs typeface="+mj-cs"/>
              </a:rPr>
              <a:t>7."Снегири"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Рисунок 8" descr="Изображение выглядит как человек, на открытом воздухе, небо, одежда&#10;&#10;Автоматически созданное описание">
            <a:extLst>
              <a:ext uri="{FF2B5EF4-FFF2-40B4-BE49-F238E27FC236}">
                <a16:creationId xmlns:a16="http://schemas.microsoft.com/office/drawing/2014/main" id="{42765BD4-94A5-5ED9-4AAA-F5D60E60CC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868"/>
          <a:stretch>
            <a:fillRect/>
          </a:stretch>
        </p:blipFill>
        <p:spPr>
          <a:xfrm>
            <a:off x="561862" y="883463"/>
            <a:ext cx="3719192" cy="2542032"/>
          </a:xfrm>
          <a:prstGeom prst="rect">
            <a:avLst/>
          </a:prstGeom>
        </p:spPr>
      </p:pic>
      <p:pic>
        <p:nvPicPr>
          <p:cNvPr id="11" name="Рисунок 10" descr="Изображение выглядит как одежда, на открытом воздухе, человек, обувь&#10;&#10;Автоматически созданное описание">
            <a:extLst>
              <a:ext uri="{FF2B5EF4-FFF2-40B4-BE49-F238E27FC236}">
                <a16:creationId xmlns:a16="http://schemas.microsoft.com/office/drawing/2014/main" id="{545529C4-5DAE-C5F1-50BF-9F5129C7740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594" r="9055" b="1"/>
          <a:stretch>
            <a:fillRect/>
          </a:stretch>
        </p:blipFill>
        <p:spPr>
          <a:xfrm>
            <a:off x="4416141" y="3548348"/>
            <a:ext cx="3721608" cy="2542032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0BB4E0EF-F024-AC86-CF84-347F23FDC7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910" y="539699"/>
            <a:ext cx="410308" cy="41030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97658388-1EB3-D372-6319-E0BE6E6C66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5874" y="670076"/>
            <a:ext cx="422031" cy="42203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Рисунок 12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8D004854-042A-5EF2-2EA1-D5C30CA219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6391" y="5869634"/>
            <a:ext cx="435114" cy="43443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" name="Рисунок 1" descr="Изображение выглядит как человек, одежда, небо, на открытом воздухе&#10;&#10;Автоматически созданное описание">
            <a:extLst>
              <a:ext uri="{FF2B5EF4-FFF2-40B4-BE49-F238E27FC236}">
                <a16:creationId xmlns:a16="http://schemas.microsoft.com/office/drawing/2014/main" id="{F4B79ED6-C75D-AF93-9FF0-F858D7699A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-10800000" flipH="1" flipV="1">
            <a:off x="747222" y="3546315"/>
            <a:ext cx="3456947" cy="2489199"/>
          </a:xfrm>
          <a:prstGeom prst="rect">
            <a:avLst/>
          </a:prstGeom>
        </p:spPr>
      </p:pic>
      <p:pic>
        <p:nvPicPr>
          <p:cNvPr id="6" name="Рисунок 5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BBAEF7F8-E533-B8ED-AF34-3396FB4CAD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381" y="5824560"/>
            <a:ext cx="398585" cy="38686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 descr="Изображение выглядит как одежда, небо, снег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0A8E6AD9-D2F2-52C5-8D27-E336772DB05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19600" y="879230"/>
            <a:ext cx="3552094" cy="259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735031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BD592A-DA15-8DA1-C4A6-95FB84622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b="1" err="1">
                <a:cs typeface="Calibri Light"/>
              </a:rPr>
              <a:t>Бюджет</a:t>
            </a:r>
            <a:endParaRPr lang="en-US" sz="6600" b="1" kern="1200">
              <a:latin typeface="+mj-lt"/>
              <a:cs typeface="Calibri Light"/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26AE8B3E-E50D-0438-1EAC-9E349E0A43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0793387"/>
              </p:ext>
            </p:extLst>
          </p:nvPr>
        </p:nvGraphicFramePr>
        <p:xfrm>
          <a:off x="214532" y="2083271"/>
          <a:ext cx="11548873" cy="44190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75504">
                  <a:extLst>
                    <a:ext uri="{9D8B030D-6E8A-4147-A177-3AD203B41FA5}">
                      <a16:colId xmlns:a16="http://schemas.microsoft.com/office/drawing/2014/main" val="1907883197"/>
                    </a:ext>
                  </a:extLst>
                </a:gridCol>
                <a:gridCol w="4141472">
                  <a:extLst>
                    <a:ext uri="{9D8B030D-6E8A-4147-A177-3AD203B41FA5}">
                      <a16:colId xmlns:a16="http://schemas.microsoft.com/office/drawing/2014/main" val="3477174411"/>
                    </a:ext>
                  </a:extLst>
                </a:gridCol>
                <a:gridCol w="3131897">
                  <a:extLst>
                    <a:ext uri="{9D8B030D-6E8A-4147-A177-3AD203B41FA5}">
                      <a16:colId xmlns:a16="http://schemas.microsoft.com/office/drawing/2014/main" val="1229446982"/>
                    </a:ext>
                  </a:extLst>
                </a:gridCol>
              </a:tblGrid>
              <a:tr h="750303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ru-RU" sz="2400" b="1" cap="none" spc="0">
                        <a:solidFill>
                          <a:schemeClr val="tx1"/>
                        </a:solidFill>
                        <a:effectLst/>
                        <a:latin typeface="Comic Sans MS"/>
                      </a:endParaRPr>
                    </a:p>
                  </a:txBody>
                  <a:tcPr marL="92832" marR="99463" marT="26524" marB="198926" anchor="b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400" b="1" cap="none" spc="0">
                          <a:solidFill>
                            <a:schemeClr val="tx1"/>
                          </a:solidFill>
                          <a:effectLst/>
                          <a:latin typeface="Comic Sans MS"/>
                        </a:rPr>
                        <a:t>Количество</a:t>
                      </a:r>
                    </a:p>
                  </a:txBody>
                  <a:tcPr marL="92832" marR="99463" marT="26524" marB="198926" anchor="b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400" b="1" cap="none" spc="0">
                          <a:solidFill>
                            <a:schemeClr val="tx1"/>
                          </a:solidFill>
                          <a:effectLst/>
                          <a:latin typeface="Comic Sans MS"/>
                        </a:rPr>
                        <a:t>цена</a:t>
                      </a:r>
                    </a:p>
                  </a:txBody>
                  <a:tcPr marL="92832" marR="99463" marT="26524" marB="198926" anchor="b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689252"/>
                  </a:ext>
                </a:extLst>
              </a:tr>
              <a:tr h="632421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400" b="1" cap="none" spc="0">
                          <a:solidFill>
                            <a:schemeClr val="tx1"/>
                          </a:solidFill>
                          <a:effectLst/>
                          <a:latin typeface="Comic Sans MS"/>
                        </a:rPr>
                        <a:t>Краска</a:t>
                      </a:r>
                    </a:p>
                  </a:txBody>
                  <a:tcPr marL="92832" marR="99463" marT="26524" marB="198926">
                    <a:lnL w="12700">
                      <a:solidFill>
                        <a:schemeClr val="accent1"/>
                      </a:solidFill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400" cap="none" spc="0">
                          <a:solidFill>
                            <a:schemeClr val="tx1"/>
                          </a:solidFill>
                          <a:effectLst/>
                          <a:latin typeface="Comic Sans MS"/>
                        </a:rPr>
                        <a:t>1</a:t>
                      </a:r>
                    </a:p>
                  </a:txBody>
                  <a:tcPr marL="92832" marR="99463" marT="26524" marB="198926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400" cap="none" spc="0">
                          <a:solidFill>
                            <a:schemeClr val="tx1"/>
                          </a:solidFill>
                          <a:effectLst/>
                          <a:latin typeface="Comic Sans MS"/>
                        </a:rPr>
                        <a:t>120</a:t>
                      </a:r>
                    </a:p>
                  </a:txBody>
                  <a:tcPr marL="92832" marR="99463" marT="26524" marB="198926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5515287"/>
                  </a:ext>
                </a:extLst>
              </a:tr>
              <a:tr h="632421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400" b="1" cap="none" spc="0">
                          <a:solidFill>
                            <a:schemeClr val="tx1"/>
                          </a:solidFill>
                          <a:effectLst/>
                          <a:latin typeface="Comic Sans MS"/>
                        </a:rPr>
                        <a:t>Краска в баллончике</a:t>
                      </a:r>
                    </a:p>
                  </a:txBody>
                  <a:tcPr marL="92832" marR="99463" marT="26524" marB="198926">
                    <a:lnL w="12700">
                      <a:solidFill>
                        <a:schemeClr val="accent1"/>
                      </a:solidFill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400" cap="none" spc="0">
                          <a:solidFill>
                            <a:schemeClr val="tx1"/>
                          </a:solidFill>
                          <a:effectLst/>
                          <a:latin typeface="Comic Sans MS"/>
                        </a:rPr>
                        <a:t>2</a:t>
                      </a:r>
                    </a:p>
                  </a:txBody>
                  <a:tcPr marL="92832" marR="99463" marT="26524" marB="198926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400" cap="none" spc="0">
                          <a:solidFill>
                            <a:schemeClr val="tx1"/>
                          </a:solidFill>
                          <a:effectLst/>
                          <a:latin typeface="Comic Sans MS"/>
                        </a:rPr>
                        <a:t>500</a:t>
                      </a:r>
                    </a:p>
                  </a:txBody>
                  <a:tcPr marL="92832" marR="99463" marT="26524" marB="198926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3188683"/>
                  </a:ext>
                </a:extLst>
              </a:tr>
              <a:tr h="632421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400" b="1" cap="none" spc="0">
                          <a:solidFill>
                            <a:schemeClr val="tx1"/>
                          </a:solidFill>
                          <a:effectLst/>
                          <a:latin typeface="Comic Sans MS"/>
                        </a:rPr>
                        <a:t>Распечатать схему маршрута</a:t>
                      </a:r>
                    </a:p>
                  </a:txBody>
                  <a:tcPr marL="92832" marR="99463" marT="26524" marB="198926">
                    <a:lnL w="12700">
                      <a:solidFill>
                        <a:schemeClr val="accent1"/>
                      </a:solidFill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400" cap="none" spc="0">
                          <a:solidFill>
                            <a:schemeClr val="tx1"/>
                          </a:solidFill>
                          <a:effectLst/>
                          <a:latin typeface="Comic Sans MS"/>
                        </a:rPr>
                        <a:t>1</a:t>
                      </a:r>
                    </a:p>
                  </a:txBody>
                  <a:tcPr marL="92832" marR="99463" marT="26524" marB="198926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400" cap="none" spc="0">
                          <a:solidFill>
                            <a:schemeClr val="tx1"/>
                          </a:solidFill>
                          <a:effectLst/>
                          <a:latin typeface="Comic Sans MS"/>
                        </a:rPr>
                        <a:t>490</a:t>
                      </a:r>
                    </a:p>
                  </a:txBody>
                  <a:tcPr marL="92832" marR="99463" marT="26524" marB="198926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4946444"/>
                  </a:ext>
                </a:extLst>
              </a:tr>
              <a:tr h="632421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ru-RU" sz="2400" b="1" cap="none" spc="0">
                        <a:solidFill>
                          <a:schemeClr val="tx1"/>
                        </a:solidFill>
                        <a:effectLst/>
                        <a:latin typeface="Comic Sans MS" panose="030f0702030302020204" charset="0"/>
                      </a:endParaRPr>
                    </a:p>
                  </a:txBody>
                  <a:tcPr marL="92832" marR="99463" marT="26524" marB="198926">
                    <a:lnL w="12700">
                      <a:solidFill>
                        <a:schemeClr val="accent1"/>
                      </a:solidFill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ru-RU" sz="2400" cap="none" spc="0">
                        <a:solidFill>
                          <a:schemeClr val="tx1"/>
                        </a:solidFill>
                        <a:effectLst/>
                        <a:latin typeface="Comic Sans MS" panose="030f0702030302020204" charset="0"/>
                      </a:endParaRPr>
                    </a:p>
                  </a:txBody>
                  <a:tcPr marL="92832" marR="99463" marT="26524" marB="198926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400" cap="none" spc="0">
                          <a:solidFill>
                            <a:schemeClr val="tx1"/>
                          </a:solidFill>
                          <a:effectLst/>
                          <a:latin typeface="Comic Sans MS"/>
                        </a:rPr>
                        <a:t>Итог: 1110</a:t>
                      </a:r>
                    </a:p>
                  </a:txBody>
                  <a:tcPr marL="92832" marR="99463" marT="26524" marB="198926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314966"/>
                  </a:ext>
                </a:extLst>
              </a:tr>
            </a:tbl>
          </a:graphicData>
        </a:graphic>
      </p:graphicFrame>
      <p:pic>
        <p:nvPicPr>
          <p:cNvPr id="6" name="Рисунок 5" descr="Изображение выглядит как зеленый&#10;&#10;Автоматически созданное описание">
            <a:extLst>
              <a:ext uri="{FF2B5EF4-FFF2-40B4-BE49-F238E27FC236}">
                <a16:creationId xmlns:a16="http://schemas.microsoft.com/office/drawing/2014/main" id="{50724219-34BA-16F4-A708-F6D2304051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6646" y="1369402"/>
            <a:ext cx="6658707" cy="719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961268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 useBgFill="1">
        <p:nvSpPr>
          <p:cNvPr id="17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6">
                <a:lumMod val="60000"/>
                <a:lumOff val="4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32F17F-3260-6E68-44E9-790FA042C392}"/>
              </a:ext>
            </a:extLst>
          </p:cNvPr>
          <p:cNvSpPr txBox="1"/>
          <p:nvPr/>
        </p:nvSpPr>
        <p:spPr>
          <a:xfrm>
            <a:off x="87906" y="3071682"/>
            <a:ext cx="4895154" cy="332066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Wingdings" panose="020b0604020202020204" pitchFamily="34" charset="0"/>
              <a:buChar char="ü"/>
            </a:pPr>
            <a:r>
              <a:rPr lang="en-US" sz="2400" err="1">
                <a:latin typeface="Comic Sans MS"/>
              </a:rPr>
              <a:t>Мы встретились с дошкольниками. Ребята с интересом проходили все станции, делали опыты со снегом, определяли животных по следам, отвечали на вопросы, отгадывали загадки, играли в познавательные игры.</a:t>
            </a:r>
            <a:endParaRPr lang="ru-RU">
              <a:ea typeface="Calibri"/>
              <a:cs typeface="Calibri"/>
            </a:endParaRPr>
          </a:p>
        </p:txBody>
      </p:sp>
      <p:pic>
        <p:nvPicPr>
          <p:cNvPr id="4" name="Рисунок 3" descr="Изображение выглядит как на открытом воздухе, небо, человек, снег&#10;&#10;Автоматически созданное описание">
            <a:extLst>
              <a:ext uri="{FF2B5EF4-FFF2-40B4-BE49-F238E27FC236}">
                <a16:creationId xmlns:a16="http://schemas.microsoft.com/office/drawing/2014/main" id="{512E59FB-C4E5-35AC-50B0-F94A7FA015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228" r="7545"/>
          <a:stretch>
            <a:fillRect/>
          </a:stretch>
        </p:blipFill>
        <p:spPr>
          <a:xfrm>
            <a:off x="5311702" y="10"/>
            <a:ext cx="6878775" cy="6857990"/>
          </a:xfrm>
          <a:custGeom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B2E64EA6-7A4B-0DA5-4EAB-39A50039F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43" y="652255"/>
            <a:ext cx="5004905" cy="1325563"/>
          </a:xfrm>
        </p:spPr>
        <p:txBody>
          <a:bodyPr/>
          <a:lstStyle/>
          <a:p>
            <a:pPr algn="ctr"/>
            <a:r>
              <a:rPr lang="ru-RU" b="1">
                <a:latin typeface="Comic Sans MS"/>
                <a:cs typeface="Times New Roman"/>
              </a:rPr>
              <a:t>Мероприятие с детьми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198298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5C7530-B053-3569-311F-48793E861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ru-RU" sz="4000">
                <a:latin typeface="Comic Sans MS"/>
                <a:cs typeface="Calibri Light"/>
              </a:rPr>
              <a:t>Заключение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57B1F1-CADA-702D-0EF0-CB266DA88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0169" y="277134"/>
            <a:ext cx="5713593" cy="581652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ru-RU" sz="2000">
                <a:latin typeface="Comic Sans MS"/>
                <a:cs typeface="Calibri"/>
              </a:rPr>
              <a:t>Мы решили взять руководителя Мулягину Елену Арсеньевну, а т.к. она является руководителем школьного лесничества, предложила нам написать проект на экологическую тему. </a:t>
            </a:r>
          </a:p>
          <a:p>
            <a:pPr marL="0" indent="0">
              <a:buNone/>
            </a:pPr>
            <a:r>
              <a:rPr lang="ru-RU" sz="2000">
                <a:latin typeface="Comic Sans MS"/>
                <a:cs typeface="Calibri"/>
              </a:rPr>
              <a:t>Мы поискали в интернете идеи на тему экология, и наткнулись на "Экологическую тропу". Нас эта тема очень заинтересовала. После этого мы начали искать материал по данной теме</a:t>
            </a:r>
            <a:r>
              <a:rPr lang="ru-RU" sz="2000">
                <a:solidFill>
                  <a:schemeClr val="tx2"/>
                </a:solidFill>
                <a:latin typeface="Comic Sans MS"/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3283523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18" name="Соединитель: уступ 17">
            <a:extLst>
              <a:ext uri="{FF2B5EF4-FFF2-40B4-BE49-F238E27FC236}">
                <a16:creationId xmlns:a16="http://schemas.microsoft.com/office/drawing/2014/main" id="{68610337-A134-F363-C68A-1F716594A317}"/>
              </a:ext>
            </a:extLst>
          </p:cNvPr>
          <p:cNvCxnSpPr/>
          <p:nvPr/>
        </p:nvCxnSpPr>
        <p:spPr>
          <a:xfrm flipH="1">
            <a:off x="6321615" y="4820638"/>
            <a:ext cx="3950675" cy="1418492"/>
          </a:xfrm>
          <a:prstGeom prst="bentConnector3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Соединитель: уступ 16">
            <a:extLst>
              <a:ext uri="{FF2B5EF4-FFF2-40B4-BE49-F238E27FC236}">
                <a16:creationId xmlns:a16="http://schemas.microsoft.com/office/drawing/2014/main" id="{1E5C37A6-D164-8668-2334-271E0C81667D}"/>
              </a:ext>
            </a:extLst>
          </p:cNvPr>
          <p:cNvCxnSpPr/>
          <p:nvPr/>
        </p:nvCxnSpPr>
        <p:spPr>
          <a:xfrm flipH="1">
            <a:off x="7991561" y="1042070"/>
            <a:ext cx="1395045" cy="2286000"/>
          </a:xfrm>
          <a:prstGeom prst="bentConnector3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756AC0-1487-3DC8-212B-D5933DFD5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1495" y="-58249"/>
            <a:ext cx="3855720" cy="1359144"/>
          </a:xfrm>
        </p:spPr>
        <p:txBody>
          <a:bodyPr>
            <a:normAutofit/>
          </a:bodyPr>
          <a:lstStyle/>
          <a:p>
            <a:pPr algn="ctr"/>
            <a:r>
              <a:rPr lang="ru-RU" sz="4000" b="1">
                <a:latin typeface="Comic Sans MS"/>
                <a:ea typeface="Calibri Light"/>
                <a:cs typeface="Calibri Light"/>
              </a:rPr>
              <a:t>Заключение:</a:t>
            </a:r>
            <a:endParaRPr lang="ru-RU" sz="4000" b="1">
              <a:latin typeface="Comic Sans MS"/>
            </a:endParaRPr>
          </a:p>
        </p:txBody>
      </p:sp>
      <p:sp>
        <p:nvSpPr>
          <p:cNvPr id="5" name="Стрелка: изогнутая вверх 4">
            <a:extLst>
              <a:ext uri="{FF2B5EF4-FFF2-40B4-BE49-F238E27FC236}">
                <a16:creationId xmlns:a16="http://schemas.microsoft.com/office/drawing/2014/main" id="{9B69B48E-78F6-E5DB-1AAD-C2724C0876DB}"/>
              </a:ext>
            </a:extLst>
          </p:cNvPr>
          <p:cNvSpPr/>
          <p:nvPr/>
        </p:nvSpPr>
        <p:spPr>
          <a:xfrm rot="8040000" flipH="1">
            <a:off x="5074237" y="1500902"/>
            <a:ext cx="2157046" cy="2063261"/>
          </a:xfrm>
          <a:prstGeom prst="bentUp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изогнутая вверх 5">
            <a:extLst>
              <a:ext uri="{FF2B5EF4-FFF2-40B4-BE49-F238E27FC236}">
                <a16:creationId xmlns:a16="http://schemas.microsoft.com/office/drawing/2014/main" id="{B9BB4ED4-6996-A6A1-141B-40B300EB9A33}"/>
              </a:ext>
            </a:extLst>
          </p:cNvPr>
          <p:cNvSpPr/>
          <p:nvPr/>
        </p:nvSpPr>
        <p:spPr>
          <a:xfrm rot="13260000" flipH="1">
            <a:off x="6488101" y="3127251"/>
            <a:ext cx="2133600" cy="2098430"/>
          </a:xfrm>
          <a:prstGeom prst="bentUp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изогнутая вверх 6">
            <a:extLst>
              <a:ext uri="{FF2B5EF4-FFF2-40B4-BE49-F238E27FC236}">
                <a16:creationId xmlns:a16="http://schemas.microsoft.com/office/drawing/2014/main" id="{750C1CA5-CEBD-08F0-EFA2-ECD37991BFCD}"/>
              </a:ext>
            </a:extLst>
          </p:cNvPr>
          <p:cNvSpPr/>
          <p:nvPr/>
        </p:nvSpPr>
        <p:spPr>
          <a:xfrm rot="18780000" flipH="1">
            <a:off x="4839775" y="4490286"/>
            <a:ext cx="2157046" cy="2063261"/>
          </a:xfrm>
          <a:prstGeom prst="bentUp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изогнутая вверх 8">
            <a:extLst>
              <a:ext uri="{FF2B5EF4-FFF2-40B4-BE49-F238E27FC236}">
                <a16:creationId xmlns:a16="http://schemas.microsoft.com/office/drawing/2014/main" id="{CC1A04F4-8977-38B5-2DB1-075D373AA80D}"/>
              </a:ext>
            </a:extLst>
          </p:cNvPr>
          <p:cNvSpPr/>
          <p:nvPr/>
        </p:nvSpPr>
        <p:spPr>
          <a:xfrm rot="2760000" flipH="1">
            <a:off x="3456453" y="2907671"/>
            <a:ext cx="2157046" cy="2063261"/>
          </a:xfrm>
          <a:prstGeom prst="bentUp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61864938-84EE-0DFF-9552-64DC1CADB865}"/>
              </a:ext>
            </a:extLst>
          </p:cNvPr>
          <p:cNvCxnSpPr/>
          <p:nvPr/>
        </p:nvCxnSpPr>
        <p:spPr>
          <a:xfrm>
            <a:off x="2609319" y="1293190"/>
            <a:ext cx="3259013" cy="11725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Соединитель: уступ 18">
            <a:extLst>
              <a:ext uri="{FF2B5EF4-FFF2-40B4-BE49-F238E27FC236}">
                <a16:creationId xmlns:a16="http://schemas.microsoft.com/office/drawing/2014/main" id="{A8225C9A-E48A-163D-B61F-C2799BEFB6DA}"/>
              </a:ext>
            </a:extLst>
          </p:cNvPr>
          <p:cNvCxnSpPr/>
          <p:nvPr/>
        </p:nvCxnSpPr>
        <p:spPr>
          <a:xfrm flipH="1">
            <a:off x="1442607" y="3752988"/>
            <a:ext cx="2086706" cy="375139"/>
          </a:xfrm>
          <a:prstGeom prst="bentConnector3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>
            <a:extLst>
              <a:ext uri="{FF2B5EF4-FFF2-40B4-BE49-F238E27FC236}">
                <a16:creationId xmlns:a16="http://schemas.microsoft.com/office/drawing/2014/main" id="{53A570C1-B5BB-8607-545E-D5E599533FA0}"/>
              </a:ext>
            </a:extLst>
          </p:cNvPr>
          <p:cNvSpPr/>
          <p:nvPr/>
        </p:nvSpPr>
        <p:spPr>
          <a:xfrm>
            <a:off x="2128871" y="974902"/>
            <a:ext cx="633046" cy="63304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>
              <a:solidFill>
                <a:schemeClr val="tx1"/>
              </a:solidFill>
              <a:latin typeface="Comic Sans MS" panose="030f0702030302020204" charset="0"/>
              <a:cs typeface="Calibri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570C65A8-D3D8-84FD-A14C-70794204BDF5}"/>
              </a:ext>
            </a:extLst>
          </p:cNvPr>
          <p:cNvSpPr/>
          <p:nvPr/>
        </p:nvSpPr>
        <p:spPr>
          <a:xfrm>
            <a:off x="9383177" y="654640"/>
            <a:ext cx="633046" cy="63304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>
              <a:solidFill>
                <a:schemeClr val="tx1"/>
              </a:solidFill>
              <a:latin typeface="Comic Sans MS" panose="030f0702030302020204" charset="0"/>
              <a:ea typeface="Calibri"/>
              <a:cs typeface="Calibri"/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990BC154-EBD1-F399-8010-026770A4FAF3}"/>
              </a:ext>
            </a:extLst>
          </p:cNvPr>
          <p:cNvSpPr/>
          <p:nvPr/>
        </p:nvSpPr>
        <p:spPr>
          <a:xfrm>
            <a:off x="10240655" y="4426617"/>
            <a:ext cx="633046" cy="63304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>
              <a:solidFill>
                <a:schemeClr val="tx1"/>
              </a:solidFill>
              <a:latin typeface="Comic Sans MS"/>
              <a:ea typeface="Calibri"/>
              <a:cs typeface="Calibri"/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4118E60D-EE70-2B5C-CBA1-18E07E1B5E85}"/>
              </a:ext>
            </a:extLst>
          </p:cNvPr>
          <p:cNvSpPr/>
          <p:nvPr/>
        </p:nvSpPr>
        <p:spPr>
          <a:xfrm>
            <a:off x="798760" y="3817409"/>
            <a:ext cx="633046" cy="633046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>
              <a:solidFill>
                <a:schemeClr val="tx1"/>
              </a:solidFill>
              <a:latin typeface="Comic Sans MS"/>
              <a:ea typeface="Calibri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E45D92-4DD3-AB0F-9C28-63ABD15CDFB4}"/>
              </a:ext>
            </a:extLst>
          </p:cNvPr>
          <p:cNvSpPr txBox="1"/>
          <p:nvPr/>
        </p:nvSpPr>
        <p:spPr>
          <a:xfrm>
            <a:off x="1339273" y="1718615"/>
            <a:ext cx="271171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>
                <a:latin typeface="Comic Sans MS"/>
                <a:cs typeface="Calibri"/>
              </a:rPr>
              <a:t>Поставленная нами цель достигнута</a:t>
            </a:r>
            <a:endParaRPr lang="ru-RU">
              <a:latin typeface="Comic Sans M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58FFC2-45B4-4DEC-828B-CEA2F31DDB3F}"/>
              </a:ext>
            </a:extLst>
          </p:cNvPr>
          <p:cNvSpPr txBox="1"/>
          <p:nvPr/>
        </p:nvSpPr>
        <p:spPr>
          <a:xfrm>
            <a:off x="314710" y="4445005"/>
            <a:ext cx="3625497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>
                <a:latin typeface="Comic Sans MS"/>
                <a:cs typeface="Calibri"/>
              </a:rPr>
              <a:t>В ходе работы мы столкнулись с определенными трудностями:</a:t>
            </a:r>
            <a:endParaRPr lang="ru-RU">
              <a:ea typeface="Calibri"/>
              <a:cs typeface="Calibri"/>
            </a:endParaRPr>
          </a:p>
          <a:p>
            <a:pPr marL="285750" indent="-285750" algn="ctr">
              <a:buFont typeface="Wingdings"/>
              <a:buChar char="q"/>
            </a:pPr>
            <a:r>
              <a:rPr lang="ru-RU">
                <a:latin typeface="Comic Sans MS"/>
                <a:cs typeface="Calibri"/>
              </a:rPr>
              <a:t>Нам пришлось переделать станции, т.к. на территории ДОУ не оказалось определенных объектов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B0F47C-8438-4582-56B3-90AC9939BA09}"/>
              </a:ext>
            </a:extLst>
          </p:cNvPr>
          <p:cNvSpPr txBox="1"/>
          <p:nvPr/>
        </p:nvSpPr>
        <p:spPr>
          <a:xfrm>
            <a:off x="8846139" y="1348684"/>
            <a:ext cx="3388244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>
                <a:latin typeface="Comic Sans MS"/>
                <a:ea typeface="+mn-lt"/>
                <a:cs typeface="+mn-lt"/>
              </a:rPr>
              <a:t>В ходе работы над проектом мы научились планировать время, работать в команде, взаимодействовать с детьми, уверенно держать себя во время выступления, распределять обязанности.</a:t>
            </a:r>
            <a:endParaRPr lang="ru-RU">
              <a:latin typeface="Comic Sans MS"/>
            </a:endParaRPr>
          </a:p>
          <a:p>
            <a:pPr algn="l"/>
            <a:endParaRPr lang="ru-RU">
              <a:ea typeface="Calibri"/>
              <a:cs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9B85C8-AEF7-561F-7331-0EAAB9E313A1}"/>
              </a:ext>
            </a:extLst>
          </p:cNvPr>
          <p:cNvSpPr txBox="1"/>
          <p:nvPr/>
        </p:nvSpPr>
        <p:spPr>
          <a:xfrm>
            <a:off x="8331642" y="5159756"/>
            <a:ext cx="3909816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>
                <a:latin typeface="Comic Sans MS"/>
                <a:ea typeface="+mn-lt"/>
                <a:cs typeface="+mn-lt"/>
              </a:rPr>
              <a:t>Узнали для себя много нового: Виды экологических троп, для чего они нужны, как грамотно составлять сценарий и находить подход к детям</a:t>
            </a:r>
            <a:endParaRPr lang="ru-RU">
              <a:latin typeface="Comic Sans MS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2666602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 useBgFill="1">
        <p:nvSpPr>
          <p:cNvPr id="147" name="Rectangle 137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Rectangle 139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D2C3B0-D8E1-BB6F-A891-4646C6830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4053" y="-138516"/>
            <a:ext cx="4805996" cy="129711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b="1" kern="1200" err="1">
                <a:latin typeface="Comic Sans MS"/>
              </a:rPr>
              <a:t>Сотрудничество</a:t>
            </a:r>
            <a:endParaRPr lang="en-US" sz="4000" b="1">
              <a:latin typeface="Comic Sans MS" panose="030f070203030202020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728C38-DA11-A552-4F25-6878562A1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0358" y="977347"/>
            <a:ext cx="4805691" cy="838831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ctr">
              <a:buNone/>
            </a:pPr>
            <a:r>
              <a:rPr lang="en-US" sz="3200" b="1" err="1">
                <a:latin typeface="Comic Sans MS"/>
                <a:ea typeface="Calibri"/>
                <a:cs typeface="Calibri"/>
              </a:rPr>
              <a:t>Благодарим</a:t>
            </a:r>
            <a:endParaRPr lang="en-US" sz="3200" b="1">
              <a:latin typeface="Comic Sans MS" panose="030f0702030302020204" charset="0"/>
              <a:ea typeface="Calibri"/>
              <a:cs typeface="Calibri"/>
            </a:endParaRPr>
          </a:p>
        </p:txBody>
      </p:sp>
      <p:pic>
        <p:nvPicPr>
          <p:cNvPr id="149" name="Graphic 134" descr="Рукопожатие">
            <a:extLst>
              <a:ext uri="{FF2B5EF4-FFF2-40B4-BE49-F238E27FC236}">
                <a16:creationId xmlns:a16="http://schemas.microsoft.com/office/drawing/2014/main" id="{586570AF-BE9B-A0BB-2606-AB64247385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0470" y="1815320"/>
            <a:ext cx="4141760" cy="4141760"/>
          </a:xfrm>
          <a:custGeom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50" name="Group 141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DA24AD72-D50F-F711-95E1-4ED7E2FB158B}"/>
              </a:ext>
            </a:extLst>
          </p:cNvPr>
          <p:cNvSpPr txBox="1"/>
          <p:nvPr/>
        </p:nvSpPr>
        <p:spPr>
          <a:xfrm>
            <a:off x="6150150" y="1931200"/>
            <a:ext cx="4956881" cy="101566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ctr">
              <a:buFont typeface="Wingdings"/>
              <a:buChar char="q"/>
            </a:pPr>
            <a:r>
              <a:rPr lang="ru-RU" sz="2000">
                <a:solidFill>
                  <a:schemeClr val="tx1"/>
                </a:solidFill>
                <a:latin typeface="Comic Sans MS"/>
                <a:cs typeface="Calibri"/>
              </a:rPr>
              <a:t>Коллектив ДОУ </a:t>
            </a:r>
            <a:r>
              <a:rPr lang="ru-RU" sz="2000">
                <a:solidFill>
                  <a:schemeClr val="tx1"/>
                </a:solidFill>
                <a:latin typeface="Comic Sans MS"/>
                <a:ea typeface="+mn-lt"/>
                <a:cs typeface="+mn-lt"/>
              </a:rPr>
              <a:t>«Cолнышко» и фотосалон «Зенит» за взаимодействие</a:t>
            </a:r>
            <a:endParaRPr lang="ru-RU" sz="2000">
              <a:solidFill>
                <a:schemeClr val="tx1"/>
              </a:solidFill>
              <a:latin typeface="Comic Sans MS" panose="030f0702030302020204" charset="0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79330E-AA16-17D2-B51D-6F829A37C532}"/>
              </a:ext>
            </a:extLst>
          </p:cNvPr>
          <p:cNvSpPr txBox="1"/>
          <p:nvPr/>
        </p:nvSpPr>
        <p:spPr>
          <a:xfrm>
            <a:off x="7958442" y="3231132"/>
            <a:ext cx="4128433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ctr">
              <a:buFont typeface="Wingdings"/>
              <a:buChar char="q"/>
            </a:pPr>
            <a:r>
              <a:rPr lang="ru-RU" sz="2000">
                <a:latin typeface="Comic Sans MS"/>
                <a:cs typeface="Calibri"/>
              </a:rPr>
              <a:t>Рудых Веру Петровну заведующую д.с., за предоставление территории ДОУ «Cолнышко»</a:t>
            </a:r>
            <a:endParaRPr lang="ru-RU" sz="2000">
              <a:latin typeface="Comic Sans MS" panose="030f070203030202020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E633CF-E7A6-4233-0F3F-E444024D33FA}"/>
              </a:ext>
            </a:extLst>
          </p:cNvPr>
          <p:cNvSpPr txBox="1"/>
          <p:nvPr/>
        </p:nvSpPr>
        <p:spPr>
          <a:xfrm>
            <a:off x="6371458" y="4849090"/>
            <a:ext cx="4647025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ctr">
              <a:buFont typeface="Wingdings"/>
              <a:buChar char="q"/>
            </a:pPr>
            <a:r>
              <a:rPr lang="ru-RU" sz="2000">
                <a:latin typeface="Comic Sans MS"/>
                <a:cs typeface="Calibri"/>
              </a:rPr>
              <a:t>Шленскую Алену Ивановну за предоставление костюма «Медведь»</a:t>
            </a:r>
            <a:endParaRPr lang="ru-RU" sz="2000"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192801253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 useBgFill="1">
        <p:nvSpPr>
          <p:cNvPr id="17" name="Rectangle 18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0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FFF790-8BE7-A99F-8537-E7F39CA6D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514" y="1243013"/>
            <a:ext cx="3745286" cy="4371974"/>
          </a:xfrm>
        </p:spPr>
        <p:txBody>
          <a:bodyPr>
            <a:normAutofit/>
          </a:bodyPr>
          <a:lstStyle/>
          <a:p>
            <a:pPr algn="ctr"/>
            <a:r>
              <a:rPr lang="ru-RU" sz="4000" b="1">
                <a:latin typeface="Comic Sans MS"/>
                <a:ea typeface="Calibri Light"/>
                <a:cs typeface="Calibri Light"/>
              </a:rPr>
              <a:t>Литература: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171BEA-DEA1-12B8-345D-6864F5A7B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ru-RU" sz="1100" b="1">
                <a:latin typeface="Comic Sans MS"/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https://studme.org/285308/ekologiya/tipy_ekologicheskih_trop</a:t>
            </a:r>
            <a:endParaRPr lang="ru-RU" sz="1100" b="1">
              <a:latin typeface="Comic Sans MS" panose="030f0702030302020204" charset="0"/>
              <a:cs typeface="Calibri"/>
            </a:endParaRPr>
          </a:p>
          <a:p>
            <a:pPr marL="0" indent="0">
              <a:buNone/>
            </a:pPr>
            <a:endParaRPr lang="ru-RU" sz="1100" b="1">
              <a:latin typeface="Comic Sans MS" panose="030f0702030302020204" charset="0"/>
              <a:ea typeface="+mn-lt"/>
              <a:cs typeface="+mn-lt"/>
            </a:endParaRPr>
          </a:p>
          <a:p>
            <a:pPr marL="0" indent="0">
              <a:buNone/>
            </a:pPr>
            <a:r>
              <a:rPr lang="ru-RU" sz="1100" b="1">
                <a:latin typeface="Comic Sans MS"/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https://infourok.ru/metodicheskie-rekomendacii-na-temu-kak-napisat-scenarij-meropriyatiya-4177701.html?ysclid=ltdzubbjqw529241763</a:t>
            </a:r>
            <a:endParaRPr lang="ru-RU" sz="1100" b="1">
              <a:latin typeface="Comic Sans MS"/>
              <a:cs typeface="Calibri"/>
            </a:endParaRPr>
          </a:p>
          <a:p>
            <a:pPr marL="0" indent="0">
              <a:buNone/>
            </a:pPr>
            <a:endParaRPr lang="ru-RU" sz="1100" b="1">
              <a:latin typeface="Comic Sans MS"/>
              <a:ea typeface="+mn-lt"/>
              <a:cs typeface="+mn-lt"/>
            </a:endParaRPr>
          </a:p>
          <a:p>
            <a:pPr marL="0" indent="0">
              <a:buNone/>
            </a:pPr>
            <a:r>
              <a:rPr lang="ru-RU" sz="1100" b="1">
                <a:latin typeface="Comic Sans MS"/>
                <a:ea typeface="+mn-lt"/>
                <a:cs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https://moodle.kstu.ru/mod/page/view.php?id=40192</a:t>
            </a:r>
            <a:endParaRPr lang="ru-RU" sz="1100" b="1">
              <a:latin typeface="Comic Sans MS"/>
              <a:cs typeface="Calibri"/>
            </a:endParaRPr>
          </a:p>
          <a:p>
            <a:pPr marL="0" indent="0">
              <a:buNone/>
            </a:pPr>
            <a:endParaRPr lang="ru-RU" sz="1100" b="1">
              <a:latin typeface="Comic Sans MS"/>
              <a:cs typeface="Calibri"/>
            </a:endParaRPr>
          </a:p>
          <a:p>
            <a:pPr marL="0" indent="0">
              <a:buNone/>
            </a:pPr>
            <a:r>
              <a:rPr lang="ru-RU" sz="1100" b="1">
                <a:latin typeface="Comic Sans MS"/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https://nsportal.ru/detskiy-sad/okruzhayushchiy-mir/2021/01/26/progulka-po-ekologicheskoy-trope-v-starshey-gruppe-vokrug</a:t>
            </a:r>
            <a:endParaRPr lang="ru-RU" sz="1100" b="1">
              <a:latin typeface="Comic Sans MS"/>
              <a:cs typeface="Calibri"/>
            </a:endParaRPr>
          </a:p>
          <a:p>
            <a:pPr marL="0" indent="0">
              <a:buNone/>
            </a:pPr>
            <a:endParaRPr lang="ru-RU" sz="1100" b="1">
              <a:latin typeface="Comic Sans MS"/>
              <a:cs typeface="Calibri"/>
            </a:endParaRPr>
          </a:p>
          <a:p>
            <a:pPr marL="0" indent="0">
              <a:buNone/>
            </a:pPr>
            <a:r>
              <a:rPr lang="ru-RU" sz="1100" b="1">
                <a:latin typeface="Comic Sans MS"/>
                <a:ea typeface="+mn-lt"/>
                <a:cs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https://www.prodlenka.org/stati-obr/blog-uchitelja/9926-ekologicheskoe-obrazovanie-i-vospitanie-detei-doshkolnogo-vozrasta-problemi-i-pyti-resheniya?ysclid=ltegdz4tag761498597</a:t>
            </a:r>
            <a:endParaRPr lang="ru-RU" sz="1100" b="1">
              <a:latin typeface="Comic Sans MS"/>
              <a:cs typeface="Calibri"/>
            </a:endParaRPr>
          </a:p>
          <a:p>
            <a:pPr marL="0" indent="0">
              <a:buNone/>
            </a:pPr>
            <a:endParaRPr lang="ru-RU" sz="1100" b="1">
              <a:latin typeface="Comic Sans MS"/>
              <a:cs typeface="Calibri"/>
            </a:endParaRPr>
          </a:p>
          <a:p>
            <a:pPr marL="0" indent="0">
              <a:buNone/>
            </a:pPr>
            <a:r>
              <a:rPr lang="ru-RU" sz="1100" b="1">
                <a:latin typeface="Comic Sans MS"/>
                <a:ea typeface="+mn-lt"/>
                <a:cs typeface="+mn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https://www.maam.ru/detskijsad/kartoteka-zimnih-podvizhnyh-igr-dlja-detei-starshei-grupy-v-dou.html</a:t>
            </a:r>
            <a:endParaRPr lang="ru-RU" sz="1100" b="1">
              <a:latin typeface="Comic Sans MS"/>
              <a:cs typeface="Calibri"/>
            </a:endParaRPr>
          </a:p>
          <a:p>
            <a:pPr marL="0" indent="0">
              <a:buNone/>
            </a:pPr>
            <a:endParaRPr lang="ru-RU" sz="1100" b="1">
              <a:latin typeface="Comic Sans MS"/>
              <a:cs typeface="Calibri"/>
            </a:endParaRPr>
          </a:p>
          <a:p>
            <a:pPr marL="0" indent="0">
              <a:buNone/>
            </a:pPr>
            <a:r>
              <a:rPr lang="ru-RU" sz="1100" b="1">
                <a:latin typeface="Comic Sans MS"/>
                <a:ea typeface="+mn-lt"/>
                <a:cs typeface="+mn-l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https://urok-1sept-ru.turbopages.org/urok.1sept.ru/s/articles/633978</a:t>
            </a:r>
            <a:endParaRPr lang="ru-RU" sz="1100" b="1">
              <a:latin typeface="Comic Sans MS"/>
              <a:cs typeface="Calibri"/>
            </a:endParaRPr>
          </a:p>
          <a:p>
            <a:pPr marL="0" indent="0">
              <a:buNone/>
            </a:pPr>
            <a:endParaRPr lang="ru-RU" sz="1100" b="1">
              <a:latin typeface="Comic Sans MS"/>
              <a:cs typeface="Calibri"/>
            </a:endParaRPr>
          </a:p>
          <a:p>
            <a:pPr marL="0" indent="0">
              <a:buNone/>
            </a:pPr>
            <a:r>
              <a:rPr lang="ru-RU" sz="1100" b="1">
                <a:latin typeface="Comic Sans MS"/>
                <a:ea typeface="+mn-lt"/>
                <a:cs typeface="+mn-l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https://www.mos.ru/news/item/111478073/</a:t>
            </a:r>
            <a:endParaRPr lang="ru-RU" sz="1100" b="1">
              <a:latin typeface="Comic Sans MS" panose="030f0702030302020204" charset="0"/>
            </a:endParaRPr>
          </a:p>
          <a:p>
            <a:pPr marL="0" indent="0">
              <a:buNone/>
            </a:pPr>
            <a:endParaRPr lang="ru-RU" sz="1100" b="1">
              <a:latin typeface="Comic Sans MS"/>
              <a:cs typeface="Calibri"/>
            </a:endParaRPr>
          </a:p>
        </p:txBody>
      </p:sp>
      <p:pic>
        <p:nvPicPr>
          <p:cNvPr id="28" name="Рисунок 27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C5875201-0961-44CD-5530-F089A482B45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03957" y="647488"/>
            <a:ext cx="419312" cy="419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1" name="Рисунок 30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ACC66A31-C2BB-B293-4228-A341BD00B98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04412" y="1301262"/>
            <a:ext cx="398585" cy="4103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2" name="Рисунок 31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94EF41E2-17E4-70FA-492E-39F9D92B62E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91554" y="1946031"/>
            <a:ext cx="410308" cy="4220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3" name="Рисунок 32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1AAE6141-89AA-E9CE-5524-1ACE60148B3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04546" y="2590800"/>
            <a:ext cx="410308" cy="4103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4" name="Рисунок 33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835D7379-16D1-6969-9AC5-EBE2252E3A8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03277" y="3434861"/>
            <a:ext cx="398585" cy="3868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5" name="Рисунок 34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6D7617A6-2607-1A60-345B-56CF97DC99C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01238" y="4211303"/>
            <a:ext cx="422031" cy="4220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6" name="Рисунок 35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9B1E50C5-B7F6-78C0-8E78-5D1B02A331B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667428" y="4946458"/>
            <a:ext cx="435114" cy="4344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7" name="Рисунок 36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896523ED-F546-A9AD-1571-336C9F60EDC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690874" y="5542976"/>
            <a:ext cx="401304" cy="4240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08141159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0E54F5-6F60-7C62-56A1-CE329D887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099" y="895671"/>
            <a:ext cx="4805996" cy="12971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kern="1200" err="1">
                <a:latin typeface="Comic Sans MS"/>
              </a:rPr>
              <a:t>Отзывы:</a:t>
            </a:r>
          </a:p>
        </p:txBody>
      </p:sp>
      <p:pic>
        <p:nvPicPr>
          <p:cNvPr id="29" name="Graphic 28" descr="Чат">
            <a:extLst>
              <a:ext uri="{FF2B5EF4-FFF2-40B4-BE49-F238E27FC236}">
                <a16:creationId xmlns:a16="http://schemas.microsoft.com/office/drawing/2014/main" id="{486B8161-A123-0C67-92AE-ADCDAAD0BD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0470" y="1815320"/>
            <a:ext cx="4141760" cy="4141760"/>
          </a:xfrm>
          <a:custGeom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Рисунок 2" descr="Изображение выглядит как текст, рукописный текст, письмо, бумага&#10;&#10;Автоматически созданное описание">
            <a:extLst>
              <a:ext uri="{FF2B5EF4-FFF2-40B4-BE49-F238E27FC236}">
                <a16:creationId xmlns:a16="http://schemas.microsoft.com/office/drawing/2014/main" id="{ADE13511-D476-4B4D-DA0E-43A1E7647A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7061" y="1"/>
            <a:ext cx="5020126" cy="33410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Изображение выглядит как текст, рукописный текст, письмо, бумага&#10;&#10;Автоматически созданное описание">
            <a:extLst>
              <a:ext uri="{FF2B5EF4-FFF2-40B4-BE49-F238E27FC236}">
                <a16:creationId xmlns:a16="http://schemas.microsoft.com/office/drawing/2014/main" id="{75034687-0981-9528-1D89-C0E364AB18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4685" y="3341077"/>
            <a:ext cx="5157952" cy="3376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51024819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 useBgFill="1">
        <p:nvSpPr>
          <p:cNvPr id="39" name="Rectangle 20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22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41" name="Group 24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42" name="Freeform: Shape 25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Freeform: Shape 26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CDE6A5-A045-3A53-33A3-C30333370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pPr algn="ctr"/>
            <a:r>
              <a:rPr lang="ru-RU" sz="4000" b="1">
                <a:latin typeface="Comic Sans MS"/>
                <a:ea typeface="Tahoma"/>
                <a:cs typeface="Calibri Light"/>
              </a:rPr>
              <a:t>Актуальность</a:t>
            </a:r>
            <a:r>
              <a:rPr lang="ru-RU" sz="4000" b="1">
                <a:latin typeface="Comic Sans MS"/>
                <a:cs typeface="Calibri Light"/>
              </a:rPr>
              <a:t>:</a:t>
            </a:r>
            <a:endParaRPr lang="ru-RU">
              <a:ea typeface="Calibri Light"/>
              <a:cs typeface="Calibri Ligh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EC25D1-4F89-5F82-7706-D8A010ADC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>
                <a:latin typeface="Comic Sans MS"/>
                <a:cs typeface="Calibri"/>
              </a:rPr>
              <a:t>Создание атмосферы, которая заинтересует детей и будет способствовать развитию эмоциональной восприимчивости </a:t>
            </a:r>
            <a:endParaRPr lang="ru-RU" sz="2400">
              <a:latin typeface="Comic Sans MS" panose="030f0702030302020204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57064315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 useBgFill="1">
        <p:nvSpPr>
          <p:cNvPr id="23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045456-C249-2E44-EF86-3A761BD82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15" y="2515261"/>
            <a:ext cx="8471391" cy="1837349"/>
          </a:xfrm>
        </p:spPr>
        <p:txBody>
          <a:bodyPr>
            <a:normAutofit/>
          </a:bodyPr>
          <a:lstStyle/>
          <a:p>
            <a:pPr algn="ctr"/>
            <a:r>
              <a:rPr lang="ru-RU" sz="4000" b="1">
                <a:latin typeface="Comic Sans MS"/>
                <a:cs typeface="Calibri Light"/>
              </a:rPr>
              <a:t>СПАСИБО ЗА ВНИМАНИЕ!</a:t>
            </a:r>
            <a:endParaRPr lang="ru-RU" sz="4000" b="1">
              <a:latin typeface="Comic Sans M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643FC7-63A9-E088-55EB-F290B2845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0412" y="2979336"/>
            <a:ext cx="5709721" cy="243086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ru-RU" sz="2000">
              <a:solidFill>
                <a:schemeClr val="tx2"/>
              </a:solidFill>
              <a:cs typeface="Calibri"/>
            </a:endParaRPr>
          </a:p>
        </p:txBody>
      </p:sp>
      <p:grpSp>
        <p:nvGrpSpPr>
          <p:cNvPr id="2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98110205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92F2C1-F25B-A0DF-6B53-CA7949413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pPr algn="ctr"/>
            <a:r>
              <a:rPr lang="ru-RU" sz="4000" b="1">
                <a:latin typeface="Comic Sans MS"/>
                <a:cs typeface="Calibri Light"/>
              </a:rPr>
              <a:t>Цель:</a:t>
            </a:r>
            <a:endParaRPr lang="ru-RU" sz="4000" b="1">
              <a:latin typeface="Comic Sans MS" panose="030f070203030202020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BBBCAE-5E62-6F83-4335-8056A12F7A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/>
            <a:endParaRPr lang="ru-RU" sz="1800" b="1">
              <a:latin typeface="Times New Roman"/>
              <a:cs typeface="Arial"/>
            </a:endParaRPr>
          </a:p>
          <a:p>
            <a:pPr marL="0" indent="0">
              <a:buNone/>
            </a:pPr>
            <a:endParaRPr lang="ru-RU" sz="1800">
              <a:solidFill>
                <a:srgbClr val="44546A"/>
              </a:solidFill>
              <a:latin typeface="Times New Roman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E7BBF2-9DD4-2D5F-6A31-37B7780BAB4E}"/>
              </a:ext>
            </a:extLst>
          </p:cNvPr>
          <p:cNvSpPr txBox="1"/>
          <p:nvPr/>
        </p:nvSpPr>
        <p:spPr>
          <a:xfrm>
            <a:off x="6097660" y="2508948"/>
            <a:ext cx="4863547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ctr">
              <a:buFont typeface="Arial"/>
              <a:buChar char="•"/>
            </a:pPr>
            <a:r>
              <a:rPr lang="ru-RU" sz="2800">
                <a:latin typeface="Comic Sans MS"/>
                <a:cs typeface="Calibri"/>
              </a:rPr>
              <a:t>Создать экологическую тропу на территории ДОУ в зимний период</a:t>
            </a:r>
            <a:endParaRPr lang="ru-RU" sz="2800">
              <a:latin typeface="Comic Sans MS" panose="030f07020303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067705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6E85FB-E11A-612D-E1DC-4A6F34BC6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053641"/>
            <a:ext cx="3669161" cy="2760098"/>
          </a:xfrm>
        </p:spPr>
        <p:txBody>
          <a:bodyPr>
            <a:normAutofit/>
          </a:bodyPr>
          <a:lstStyle/>
          <a:p>
            <a:pPr algn="ctr"/>
            <a:r>
              <a:rPr lang="ru-RU" sz="5400" b="1">
                <a:latin typeface="Comic Sans MS"/>
                <a:cs typeface="Calibri Light"/>
              </a:rPr>
              <a:t>Задачи:</a:t>
            </a:r>
            <a:endParaRPr lang="ru-RU" sz="5400" b="1">
              <a:ea typeface="Calibri Light"/>
              <a:cs typeface="Calibri Light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56AFAE90-FF25-B6D6-8A8A-708D814C4AD1}"/>
              </a:ext>
            </a:extLst>
          </p:cNvPr>
          <p:cNvSpPr/>
          <p:nvPr/>
        </p:nvSpPr>
        <p:spPr>
          <a:xfrm>
            <a:off x="8159337" y="105531"/>
            <a:ext cx="1486524" cy="136160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>
              <a:highlight>
                <a:srgbClr val="C5E0B4"/>
              </a:highlight>
              <a:cs typeface="Calibri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AEBF7430-18D2-8C77-FCDF-D1E65A7261F8}"/>
              </a:ext>
            </a:extLst>
          </p:cNvPr>
          <p:cNvSpPr/>
          <p:nvPr/>
        </p:nvSpPr>
        <p:spPr>
          <a:xfrm>
            <a:off x="5845094" y="1426764"/>
            <a:ext cx="1486524" cy="136160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3AAC934E-75AC-6EC6-65D4-C2B7680BC323}"/>
              </a:ext>
            </a:extLst>
          </p:cNvPr>
          <p:cNvSpPr/>
          <p:nvPr/>
        </p:nvSpPr>
        <p:spPr>
          <a:xfrm>
            <a:off x="5845093" y="3662797"/>
            <a:ext cx="1486524" cy="136160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299D7B69-0DF3-9DE2-0BE6-9EAEEDFB5C5E}"/>
              </a:ext>
            </a:extLst>
          </p:cNvPr>
          <p:cNvSpPr/>
          <p:nvPr/>
        </p:nvSpPr>
        <p:spPr>
          <a:xfrm>
            <a:off x="10342142" y="1426763"/>
            <a:ext cx="1486524" cy="136160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5479ADF1-DD8C-BBD9-3353-9CD7AD1A0611}"/>
              </a:ext>
            </a:extLst>
          </p:cNvPr>
          <p:cNvSpPr/>
          <p:nvPr/>
        </p:nvSpPr>
        <p:spPr>
          <a:xfrm>
            <a:off x="10342143" y="3662797"/>
            <a:ext cx="1486524" cy="1273259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297A87D5-D4F6-45D3-32DE-2F86A9A2CCA0}"/>
              </a:ext>
            </a:extLst>
          </p:cNvPr>
          <p:cNvSpPr/>
          <p:nvPr/>
        </p:nvSpPr>
        <p:spPr>
          <a:xfrm>
            <a:off x="8156077" y="5024404"/>
            <a:ext cx="1486524" cy="136160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93E96348-FBDD-724D-C187-E88D1B429589}"/>
              </a:ext>
            </a:extLst>
          </p:cNvPr>
          <p:cNvCxnSpPr/>
          <p:nvPr/>
        </p:nvCxnSpPr>
        <p:spPr>
          <a:xfrm flipH="1">
            <a:off x="8826708" y="1422816"/>
            <a:ext cx="22485" cy="3587647"/>
          </a:xfrm>
          <a:prstGeom prst="straightConnector1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6204857F-1EC4-E782-6FB4-EBA8CE3BF40A}"/>
              </a:ext>
            </a:extLst>
          </p:cNvPr>
          <p:cNvCxnSpPr/>
          <p:nvPr/>
        </p:nvCxnSpPr>
        <p:spPr>
          <a:xfrm>
            <a:off x="7212766" y="2484617"/>
            <a:ext cx="1701383" cy="752009"/>
          </a:xfrm>
          <a:prstGeom prst="straightConnector1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489BA5C4-4118-D1B1-B93C-0FBAA3C8BCB3}"/>
              </a:ext>
            </a:extLst>
          </p:cNvPr>
          <p:cNvCxnSpPr/>
          <p:nvPr/>
        </p:nvCxnSpPr>
        <p:spPr>
          <a:xfrm flipH="1" flipV="1">
            <a:off x="9569189" y="3529402"/>
            <a:ext cx="896911" cy="384747"/>
          </a:xfrm>
          <a:prstGeom prst="straightConnector1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04DF08E8-C391-EFC5-5951-B3DB33A686F3}"/>
              </a:ext>
            </a:extLst>
          </p:cNvPr>
          <p:cNvCxnSpPr/>
          <p:nvPr/>
        </p:nvCxnSpPr>
        <p:spPr>
          <a:xfrm>
            <a:off x="6643608" y="2814871"/>
            <a:ext cx="2500" cy="826957"/>
          </a:xfrm>
          <a:prstGeom prst="straightConnector1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B3730A63-FB79-FA20-93B3-A661A9742E19}"/>
              </a:ext>
            </a:extLst>
          </p:cNvPr>
          <p:cNvCxnSpPr/>
          <p:nvPr/>
        </p:nvCxnSpPr>
        <p:spPr>
          <a:xfrm>
            <a:off x="11090689" y="2827362"/>
            <a:ext cx="2500" cy="826957"/>
          </a:xfrm>
          <a:prstGeom prst="straightConnector1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1F7CDE38-CD41-E13C-F99E-551E6C17B0B0}"/>
              </a:ext>
            </a:extLst>
          </p:cNvPr>
          <p:cNvCxnSpPr/>
          <p:nvPr/>
        </p:nvCxnSpPr>
        <p:spPr>
          <a:xfrm flipH="1">
            <a:off x="7095813" y="966082"/>
            <a:ext cx="1096778" cy="627089"/>
          </a:xfrm>
          <a:prstGeom prst="straightConnector1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1CAD65F4-6B29-FED9-D316-EFA334CDA0A7}"/>
              </a:ext>
            </a:extLst>
          </p:cNvPr>
          <p:cNvCxnSpPr/>
          <p:nvPr/>
        </p:nvCxnSpPr>
        <p:spPr>
          <a:xfrm flipH="1" flipV="1">
            <a:off x="9616658" y="968582"/>
            <a:ext cx="959366" cy="634581"/>
          </a:xfrm>
          <a:prstGeom prst="straightConnector1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5DCBB900-A279-538F-B00F-B14D98657D46}"/>
              </a:ext>
            </a:extLst>
          </p:cNvPr>
          <p:cNvCxnSpPr/>
          <p:nvPr/>
        </p:nvCxnSpPr>
        <p:spPr>
          <a:xfrm flipH="1">
            <a:off x="9669124" y="4963459"/>
            <a:ext cx="1084286" cy="577122"/>
          </a:xfrm>
          <a:prstGeom prst="straightConnector1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5D86FA30-D550-71A9-218D-BB86EF177BA9}"/>
              </a:ext>
            </a:extLst>
          </p:cNvPr>
          <p:cNvCxnSpPr/>
          <p:nvPr/>
        </p:nvCxnSpPr>
        <p:spPr>
          <a:xfrm flipH="1" flipV="1">
            <a:off x="7155772" y="4741105"/>
            <a:ext cx="1109265" cy="609597"/>
          </a:xfrm>
          <a:prstGeom prst="straightConnector1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C308F050-B5EA-1D20-25A7-A7791D3F6BE5}"/>
              </a:ext>
            </a:extLst>
          </p:cNvPr>
          <p:cNvCxnSpPr/>
          <p:nvPr/>
        </p:nvCxnSpPr>
        <p:spPr>
          <a:xfrm flipH="1">
            <a:off x="7220730" y="2390149"/>
            <a:ext cx="3220385" cy="1601450"/>
          </a:xfrm>
          <a:prstGeom prst="straightConnector1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Овал 20">
            <a:extLst>
              <a:ext uri="{FF2B5EF4-FFF2-40B4-BE49-F238E27FC236}">
                <a16:creationId xmlns:a16="http://schemas.microsoft.com/office/drawing/2014/main" id="{16835858-748F-934D-44FD-25C7970A8E90}"/>
              </a:ext>
            </a:extLst>
          </p:cNvPr>
          <p:cNvSpPr/>
          <p:nvPr/>
        </p:nvSpPr>
        <p:spPr>
          <a:xfrm>
            <a:off x="8156077" y="2526043"/>
            <a:ext cx="1486524" cy="136160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634293-B816-DDEC-CD25-8D05CAB1195F}"/>
              </a:ext>
            </a:extLst>
          </p:cNvPr>
          <p:cNvSpPr txBox="1"/>
          <p:nvPr/>
        </p:nvSpPr>
        <p:spPr>
          <a:xfrm>
            <a:off x="7933966" y="2813448"/>
            <a:ext cx="191494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600">
                <a:latin typeface="Comic Sans MS"/>
                <a:ea typeface="Calibri"/>
                <a:cs typeface="Calibri"/>
              </a:rPr>
              <a:t>1.Изучить и подобрать литературу</a:t>
            </a:r>
            <a:endParaRPr lang="ru-RU" sz="1600">
              <a:latin typeface="Comic Sans MS" panose="030f070203030202020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3C06ABD-FE7C-E99A-0063-F5491C1FF462}"/>
              </a:ext>
            </a:extLst>
          </p:cNvPr>
          <p:cNvSpPr txBox="1"/>
          <p:nvPr/>
        </p:nvSpPr>
        <p:spPr>
          <a:xfrm>
            <a:off x="8065351" y="5323250"/>
            <a:ext cx="1734711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600">
                <a:latin typeface="Comic Sans MS"/>
                <a:cs typeface="Times New Roman"/>
              </a:rPr>
              <a:t>5.Составить стенд </a:t>
            </a:r>
            <a:endParaRPr lang="ru-RU" sz="1600">
              <a:latin typeface="Comic Sans MS"/>
            </a:endParaRPr>
          </a:p>
          <a:p>
            <a:pPr algn="ctr"/>
            <a:endParaRPr lang="ru-RU" sz="1600">
              <a:latin typeface="Comic Sans MS" panose="030f0702030302020204" charset="0"/>
              <a:ea typeface="Calibri"/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978FEC-B120-A036-2B6B-2EB9A6852F92}"/>
              </a:ext>
            </a:extLst>
          </p:cNvPr>
          <p:cNvSpPr txBox="1"/>
          <p:nvPr/>
        </p:nvSpPr>
        <p:spPr>
          <a:xfrm>
            <a:off x="7946439" y="452918"/>
            <a:ext cx="1903897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600">
                <a:latin typeface="Comic Sans MS"/>
                <a:ea typeface="Calibri"/>
                <a:cs typeface="Calibri"/>
              </a:rPr>
              <a:t>2.Обследовать территорию</a:t>
            </a:r>
            <a:endParaRPr lang="ru-RU">
              <a:ea typeface="Calibri"/>
              <a:cs typeface="Calibri"/>
            </a:endParaRPr>
          </a:p>
          <a:p>
            <a:pPr algn="ctr"/>
            <a:r>
              <a:rPr lang="ru-RU" sz="1600">
                <a:latin typeface="Comic Sans MS"/>
                <a:ea typeface="Calibri"/>
                <a:cs typeface="Calibri"/>
              </a:rPr>
              <a:t> ДОУ</a:t>
            </a:r>
            <a:endParaRPr lang="ru-RU" sz="1600">
              <a:latin typeface="Comic Sans M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1CE4096-01BA-3EDF-D8B7-BBCFB493D781}"/>
              </a:ext>
            </a:extLst>
          </p:cNvPr>
          <p:cNvSpPr txBox="1"/>
          <p:nvPr/>
        </p:nvSpPr>
        <p:spPr>
          <a:xfrm>
            <a:off x="5943167" y="3933017"/>
            <a:ext cx="1405891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600">
                <a:latin typeface="Comic Sans MS"/>
                <a:cs typeface="Times New Roman"/>
              </a:rPr>
              <a:t>6.Оформить каждую станцию </a:t>
            </a:r>
            <a:endParaRPr lang="ru-RU" sz="1600">
              <a:latin typeface="Comic Sans MS"/>
              <a:ea typeface="Calibri"/>
              <a:cs typeface="Calibri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9FFA54F-F980-8700-172E-C5ECE777AB56}"/>
              </a:ext>
            </a:extLst>
          </p:cNvPr>
          <p:cNvSpPr txBox="1"/>
          <p:nvPr/>
        </p:nvSpPr>
        <p:spPr>
          <a:xfrm>
            <a:off x="5834875" y="1717261"/>
            <a:ext cx="1607497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600">
                <a:latin typeface="Comic Sans MS"/>
                <a:cs typeface="Times New Roman"/>
              </a:rPr>
              <a:t>7.Провести мероприятие с детьми </a:t>
            </a:r>
            <a:endParaRPr lang="ru-RU" sz="1600">
              <a:latin typeface="Comic Sans M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234527-A66C-1517-A2C5-EF2450D2D5AD}"/>
              </a:ext>
            </a:extLst>
          </p:cNvPr>
          <p:cNvSpPr txBox="1"/>
          <p:nvPr/>
        </p:nvSpPr>
        <p:spPr>
          <a:xfrm>
            <a:off x="10949322" y="1946853"/>
            <a:ext cx="274320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9E9CBE-A77F-E1E4-55CC-32D9A00F56BD}"/>
              </a:ext>
            </a:extLst>
          </p:cNvPr>
          <p:cNvSpPr txBox="1"/>
          <p:nvPr/>
        </p:nvSpPr>
        <p:spPr>
          <a:xfrm>
            <a:off x="10010551" y="1644588"/>
            <a:ext cx="223520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600">
                <a:latin typeface="Comic Sans MS"/>
                <a:ea typeface="Calibri"/>
                <a:cs typeface="Calibri"/>
              </a:rPr>
              <a:t>3.Написать сценарий</a:t>
            </a:r>
            <a:endParaRPr lang="ru-RU">
              <a:ea typeface="Calibri"/>
              <a:cs typeface="Calibri"/>
            </a:endParaRPr>
          </a:p>
          <a:p>
            <a:pPr algn="ctr"/>
            <a:r>
              <a:rPr lang="ru-RU" sz="1600">
                <a:latin typeface="Comic Sans MS"/>
                <a:ea typeface="Calibri"/>
                <a:cs typeface="Calibri"/>
              </a:rPr>
              <a:t>мероприятия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4CBEEE-7AF5-429F-7151-902AA2A25506}"/>
              </a:ext>
            </a:extLst>
          </p:cNvPr>
          <p:cNvSpPr txBox="1"/>
          <p:nvPr/>
        </p:nvSpPr>
        <p:spPr>
          <a:xfrm>
            <a:off x="10098900" y="3886719"/>
            <a:ext cx="2036418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600">
                <a:latin typeface="Comic Sans MS"/>
                <a:ea typeface="Calibri"/>
                <a:cs typeface="Calibri"/>
              </a:rPr>
              <a:t>4.Сделать выносные</a:t>
            </a:r>
            <a:endParaRPr lang="ru-RU">
              <a:ea typeface="Calibri"/>
              <a:cs typeface="Calibri"/>
            </a:endParaRPr>
          </a:p>
          <a:p>
            <a:pPr algn="ctr"/>
            <a:r>
              <a:rPr lang="ru-RU" sz="1600">
                <a:latin typeface="Comic Sans MS"/>
                <a:ea typeface="Calibri"/>
                <a:cs typeface="Calibri"/>
              </a:rPr>
              <a:t>знаки</a:t>
            </a:r>
          </a:p>
        </p:txBody>
      </p:sp>
    </p:spTree>
    <p:extLst>
      <p:ext uri="{BB962C8B-B14F-4D97-AF65-F5344CB8AC3E}">
        <p14:creationId xmlns:p14="http://schemas.microsoft.com/office/powerpoint/2010/main" val="3449351607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A6540-FD50-9646-38D2-AEEB4BF53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428" y="2976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>
                <a:latin typeface="Comic Sans MS"/>
                <a:ea typeface="Calibri Light"/>
                <a:cs typeface="Calibri Light"/>
              </a:rPr>
              <a:t>Общие понятия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6EE546AD-72FA-B16F-C0A8-8E43AD73A250}"/>
              </a:ext>
            </a:extLst>
          </p:cNvPr>
          <p:cNvSpPr/>
          <p:nvPr/>
        </p:nvSpPr>
        <p:spPr>
          <a:xfrm>
            <a:off x="891583" y="2255401"/>
            <a:ext cx="3433822" cy="2922606"/>
          </a:xfrm>
          <a:prstGeom prst="roundRect">
            <a:avLst/>
          </a:prstGeom>
          <a:noFill/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FB9DC8A7-2B54-4D84-25A6-5478FC491328}"/>
              </a:ext>
            </a:extLst>
          </p:cNvPr>
          <p:cNvSpPr/>
          <p:nvPr/>
        </p:nvSpPr>
        <p:spPr>
          <a:xfrm>
            <a:off x="7728614" y="2255401"/>
            <a:ext cx="3433822" cy="2922606"/>
          </a:xfrm>
          <a:prstGeom prst="roundRect">
            <a:avLst/>
          </a:pr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6A5F7EF9-B3A2-CF0B-0BD6-911F29C784ED}"/>
              </a:ext>
            </a:extLst>
          </p:cNvPr>
          <p:cNvSpPr/>
          <p:nvPr/>
        </p:nvSpPr>
        <p:spPr>
          <a:xfrm>
            <a:off x="3785076" y="417159"/>
            <a:ext cx="4716683" cy="1080303"/>
          </a:xfrm>
          <a:prstGeom prst="round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44546A"/>
              </a:solidFill>
            </a:endParaRPr>
          </a:p>
        </p:txBody>
      </p:sp>
      <p:cxnSp>
        <p:nvCxnSpPr>
          <p:cNvPr id="14" name="Соединитель: изогнутый 13">
            <a:extLst>
              <a:ext uri="{FF2B5EF4-FFF2-40B4-BE49-F238E27FC236}">
                <a16:creationId xmlns:a16="http://schemas.microsoft.com/office/drawing/2014/main" id="{B2A4B656-1667-7702-89AD-F5CC689F559A}"/>
              </a:ext>
            </a:extLst>
          </p:cNvPr>
          <p:cNvCxnSpPr/>
          <p:nvPr/>
        </p:nvCxnSpPr>
        <p:spPr>
          <a:xfrm flipH="1">
            <a:off x="4232530" y="1543022"/>
            <a:ext cx="856526" cy="904754"/>
          </a:xfrm>
          <a:prstGeom prst="curvedConnector3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Соединитель: изогнутый 14">
            <a:extLst>
              <a:ext uri="{FF2B5EF4-FFF2-40B4-BE49-F238E27FC236}">
                <a16:creationId xmlns:a16="http://schemas.microsoft.com/office/drawing/2014/main" id="{536FC520-BC6C-D8F6-9F7A-551B527E1F0B}"/>
              </a:ext>
            </a:extLst>
          </p:cNvPr>
          <p:cNvCxnSpPr/>
          <p:nvPr/>
        </p:nvCxnSpPr>
        <p:spPr>
          <a:xfrm>
            <a:off x="6955097" y="1542330"/>
            <a:ext cx="856526" cy="904754"/>
          </a:xfrm>
          <a:prstGeom prst="curvedConnector3">
            <a:avLst/>
          </a:prstGeom>
          <a:ln w="28575">
            <a:solidFill>
              <a:schemeClr val="accent6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0DFED8E-EBF6-18F3-B1D5-08D456DB8F0A}"/>
              </a:ext>
            </a:extLst>
          </p:cNvPr>
          <p:cNvSpPr txBox="1"/>
          <p:nvPr/>
        </p:nvSpPr>
        <p:spPr>
          <a:xfrm>
            <a:off x="1182264" y="2513160"/>
            <a:ext cx="2941982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000">
                <a:latin typeface="Comic Sans MS"/>
                <a:ea typeface="Calibri"/>
                <a:cs typeface="Calibri"/>
              </a:rPr>
              <a:t>Экологическая тропа- это специально разработанный и оборудованный маршрут на природе, проходящий через природные объекты</a:t>
            </a:r>
            <a:r>
              <a:rPr lang="ru-RU" sz="2000">
                <a:solidFill>
                  <a:schemeClr val="tx2"/>
                </a:solidFill>
                <a:latin typeface="Comic Sans MS"/>
                <a:ea typeface="Calibri"/>
                <a:cs typeface="Calibri"/>
              </a:rPr>
              <a:t>.</a:t>
            </a:r>
            <a:endParaRPr lang="ru-RU" sz="2000">
              <a:solidFill>
                <a:schemeClr val="tx2"/>
              </a:solidFill>
              <a:latin typeface="Comic Sans MS" panose="030f070203030202020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BFECCF-287A-BBE1-7D87-AF59244D8776}"/>
              </a:ext>
            </a:extLst>
          </p:cNvPr>
          <p:cNvSpPr txBox="1"/>
          <p:nvPr/>
        </p:nvSpPr>
        <p:spPr>
          <a:xfrm>
            <a:off x="8163236" y="2325870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>
                <a:latin typeface="Comic Sans MS"/>
                <a:ea typeface="Calibri"/>
                <a:cs typeface="Calibri"/>
              </a:rPr>
              <a:t>Почему дошкольный возраст?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ECF260-37E3-D3B7-FBD1-B9A397DCED83}"/>
              </a:ext>
            </a:extLst>
          </p:cNvPr>
          <p:cNvSpPr txBox="1"/>
          <p:nvPr/>
        </p:nvSpPr>
        <p:spPr>
          <a:xfrm>
            <a:off x="7801292" y="2930135"/>
            <a:ext cx="3357455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400">
                <a:latin typeface="Comic Sans MS"/>
                <a:ea typeface="Calibri"/>
                <a:cs typeface="Calibri"/>
              </a:rPr>
              <a:t>На этом этапе ребенок получает впечатления от окружающего мира. В процессе общения с природой происходит формирование самых важных человеческих чувств. Эти черты, которые заложены в раннем возрасте, прочно войдут в характер человека, станут его основой</a:t>
            </a:r>
            <a:endParaRPr lang="ru-RU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8812972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9A8838-803E-B41D-B927-85644D36D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939" y="-18704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>
                <a:latin typeface="Comic Sans MS"/>
                <a:cs typeface="Calibri Light"/>
              </a:rPr>
              <a:t>Детально обследовать территорию ДОУ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12DB74-7741-AA7E-ADE5-DB8F95729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78409" y="69712"/>
            <a:ext cx="5104296" cy="435133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buFont typeface="Wingdings" panose="020b0604020202020204" pitchFamily="34" charset="0"/>
              <a:buChar char="ü"/>
            </a:pPr>
            <a:r>
              <a:rPr lang="ru-RU" sz="2400">
                <a:solidFill>
                  <a:schemeClr val="tx2"/>
                </a:solidFill>
                <a:latin typeface="Comic Sans MS"/>
                <a:ea typeface="Calibri"/>
                <a:cs typeface="Calibri"/>
              </a:rPr>
              <a:t> </a:t>
            </a:r>
            <a:r>
              <a:rPr lang="ru-RU" sz="2400">
                <a:latin typeface="Comic Sans MS"/>
                <a:ea typeface="Calibri"/>
                <a:cs typeface="Calibri"/>
              </a:rPr>
              <a:t>Настя встретилась с заведующей детского сада </a:t>
            </a:r>
            <a:r>
              <a:rPr lang="ru-RU" sz="2400">
                <a:latin typeface="Comic Sans MS"/>
                <a:ea typeface="+mn-lt"/>
                <a:cs typeface="+mn-lt"/>
              </a:rPr>
              <a:t>«Солнышко» Рудых Верой Петровной, рассказала об идеи проекта. Нам дали разрешение на проведение экотропы</a:t>
            </a:r>
            <a:endParaRPr lang="ru-RU" sz="2400">
              <a:latin typeface="Comic Sans MS" panose="030f0702030302020204" charset="0"/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72AE01-E6B9-1F61-8078-DA1682796DB8}"/>
              </a:ext>
            </a:extLst>
          </p:cNvPr>
          <p:cNvSpPr txBox="1"/>
          <p:nvPr/>
        </p:nvSpPr>
        <p:spPr>
          <a:xfrm>
            <a:off x="506809" y="4039786"/>
            <a:ext cx="4245112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Wingdings"/>
              <a:buChar char="ü"/>
            </a:pPr>
            <a:r>
              <a:rPr lang="ru-RU" sz="2400">
                <a:latin typeface="Comic Sans MS"/>
                <a:ea typeface="Calibri"/>
                <a:cs typeface="Calibri"/>
              </a:rPr>
              <a:t>Обследовав территорию выбрала подходящее место для станций, стенда</a:t>
            </a:r>
            <a:endParaRPr lang="ru-RU" sz="2400">
              <a:latin typeface="Comic Sans MS" panose="030f0702030302020204" charset="0"/>
            </a:endParaRPr>
          </a:p>
        </p:txBody>
      </p:sp>
      <p:pic>
        <p:nvPicPr>
          <p:cNvPr id="6" name="Рисунок 5" descr="Изображение выглядит как на открытом воздухе, небо, облако, снег&#10;&#10;Автоматически созданное описание">
            <a:extLst>
              <a:ext uri="{FF2B5EF4-FFF2-40B4-BE49-F238E27FC236}">
                <a16:creationId xmlns:a16="http://schemas.microsoft.com/office/drawing/2014/main" id="{14984BD6-E0E1-FEBD-E307-04632F84E3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1" t="1434" b="-1434"/>
          <a:stretch>
            <a:fillRect/>
          </a:stretch>
        </p:blipFill>
        <p:spPr>
          <a:xfrm>
            <a:off x="5664897" y="3386862"/>
            <a:ext cx="2799267" cy="3534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Изображение выглядит как одежда, стена, человек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0D83E4BD-D068-F09C-AF36-F0040673F60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6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"/>
                    </a14:imgEffect>
                  </a14:imgLayer>
                </a14:imgProps>
              </a:ext>
            </a:extLst>
          </a:blip>
          <a:srcRect t="364" r="-6542" b="3636"/>
          <a:stretch>
            <a:fillRect/>
          </a:stretch>
        </p:blipFill>
        <p:spPr>
          <a:xfrm>
            <a:off x="8657020" y="909001"/>
            <a:ext cx="2880388" cy="3373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54790517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EB54268E-11BE-3FE4-8DD7-EF847742B555}"/>
              </a:ext>
            </a:extLst>
          </p:cNvPr>
          <p:cNvSpPr txBox="1"/>
          <p:nvPr/>
        </p:nvSpPr>
        <p:spPr>
          <a:xfrm>
            <a:off x="7938036" y="6175160"/>
            <a:ext cx="375937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>
                <a:latin typeface="Comic Sans MS"/>
              </a:rPr>
              <a:t>Анализ с детьми(понравилось, не понравилось)</a:t>
            </a:r>
            <a:endParaRPr lang="ru-RU">
              <a:cs typeface="Calibri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160DBF-1B3E-3105-FD3A-26E99D3E6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91" y="-153918"/>
            <a:ext cx="10515600" cy="1325563"/>
          </a:xfrm>
        </p:spPr>
        <p:txBody>
          <a:bodyPr/>
          <a:lstStyle/>
          <a:p>
            <a:pPr algn="ctr"/>
            <a:r>
              <a:rPr lang="ru-RU" b="1">
                <a:latin typeface="Comic Sans MS"/>
                <a:ea typeface="Calibri Light"/>
                <a:cs typeface="Calibri Light"/>
              </a:rPr>
              <a:t>Сценарий мероприятия</a:t>
            </a:r>
            <a:endParaRPr lang="ru-RU" b="1">
              <a:latin typeface="Comic Sans MS" panose="030f070203030202020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B4F239-0EEC-ED4D-53D2-6471F3011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44669" y="453248"/>
            <a:ext cx="5069823" cy="414539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buFont typeface="Wingdings" panose="020b0604020202020204" pitchFamily="34" charset="0"/>
              <a:buChar char="ü"/>
            </a:pPr>
            <a:r>
              <a:rPr lang="ru-RU">
                <a:latin typeface="Comic Sans MS"/>
                <a:ea typeface="Calibri"/>
                <a:cs typeface="Calibri"/>
              </a:rPr>
              <a:t>Настя пользовалась интернет ресурсами и разработками с </a:t>
            </a:r>
            <a:r>
              <a:rPr lang="ru-RU">
                <a:latin typeface="Comic Sans MS"/>
                <a:ea typeface="+mn-lt"/>
                <a:cs typeface="+mn-lt"/>
              </a:rPr>
              <a:t>« школы вожатых» где работала летом, следовала плану составления сценария</a:t>
            </a:r>
            <a:endParaRPr lang="ru-RU">
              <a:latin typeface="Comic Sans MS" panose="030f0702030302020204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1D79F056-B48A-7FB6-D982-B676160FD260}"/>
              </a:ext>
            </a:extLst>
          </p:cNvPr>
          <p:cNvSpPr/>
          <p:nvPr/>
        </p:nvSpPr>
        <p:spPr>
          <a:xfrm>
            <a:off x="5492082" y="1173562"/>
            <a:ext cx="3192682" cy="559444"/>
          </a:xfrm>
          <a:prstGeom prst="round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E35B1BA1-3426-5A6B-CA91-55884CDC3567}"/>
              </a:ext>
            </a:extLst>
          </p:cNvPr>
          <p:cNvSpPr/>
          <p:nvPr/>
        </p:nvSpPr>
        <p:spPr>
          <a:xfrm>
            <a:off x="8180819" y="1894183"/>
            <a:ext cx="3192682" cy="559444"/>
          </a:xfrm>
          <a:prstGeom prst="round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2C1837B0-B2C2-FE3C-3F7E-165E77E0A3DA}"/>
              </a:ext>
            </a:extLst>
          </p:cNvPr>
          <p:cNvSpPr/>
          <p:nvPr/>
        </p:nvSpPr>
        <p:spPr>
          <a:xfrm>
            <a:off x="5304343" y="2591460"/>
            <a:ext cx="3173391" cy="646254"/>
          </a:xfrm>
          <a:prstGeom prst="round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3E21CC34-2A8E-1AA8-B674-5E614138E285}"/>
              </a:ext>
            </a:extLst>
          </p:cNvPr>
          <p:cNvSpPr/>
          <p:nvPr/>
        </p:nvSpPr>
        <p:spPr>
          <a:xfrm>
            <a:off x="7926819" y="3342416"/>
            <a:ext cx="3192682" cy="559444"/>
          </a:xfrm>
          <a:prstGeom prst="round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3D6DACC1-1E1C-80DE-1FC7-C0392648C982}"/>
              </a:ext>
            </a:extLst>
          </p:cNvPr>
          <p:cNvSpPr/>
          <p:nvPr/>
        </p:nvSpPr>
        <p:spPr>
          <a:xfrm>
            <a:off x="5425822" y="4039554"/>
            <a:ext cx="3192682" cy="559444"/>
          </a:xfrm>
          <a:prstGeom prst="round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01345EDA-DC39-D8BB-1636-8EB748EA8548}"/>
              </a:ext>
            </a:extLst>
          </p:cNvPr>
          <p:cNvSpPr/>
          <p:nvPr/>
        </p:nvSpPr>
        <p:spPr>
          <a:xfrm>
            <a:off x="8004124" y="4722992"/>
            <a:ext cx="3192682" cy="559444"/>
          </a:xfrm>
          <a:prstGeom prst="round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C22FC5EA-BEFE-3472-455D-8E70456C2126}"/>
              </a:ext>
            </a:extLst>
          </p:cNvPr>
          <p:cNvSpPr/>
          <p:nvPr/>
        </p:nvSpPr>
        <p:spPr>
          <a:xfrm>
            <a:off x="5447908" y="5363653"/>
            <a:ext cx="3192682" cy="559444"/>
          </a:xfrm>
          <a:prstGeom prst="round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78D1FC4D-A542-319C-843D-503BD768CE1F}"/>
              </a:ext>
            </a:extLst>
          </p:cNvPr>
          <p:cNvSpPr/>
          <p:nvPr/>
        </p:nvSpPr>
        <p:spPr>
          <a:xfrm>
            <a:off x="7937863" y="6176817"/>
            <a:ext cx="3578504" cy="559444"/>
          </a:xfrm>
          <a:prstGeom prst="round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5BD17C-BE34-A520-1CF3-EDA79F4CADAF}"/>
              </a:ext>
            </a:extLst>
          </p:cNvPr>
          <p:cNvSpPr txBox="1"/>
          <p:nvPr/>
        </p:nvSpPr>
        <p:spPr>
          <a:xfrm>
            <a:off x="5670715" y="1203201"/>
            <a:ext cx="300547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>
                <a:latin typeface="Comic Sans MS"/>
              </a:rPr>
              <a:t>Название мероприятия</a:t>
            </a:r>
            <a:endParaRPr lang="ru-RU" b="1">
              <a:latin typeface="Comic Sans MS"/>
            </a:endParaRPr>
          </a:p>
          <a:p>
            <a:pPr algn="ctr"/>
            <a:endParaRPr lang="ru-RU">
              <a:cs typeface="Calibri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AA88D2F-86EF-03A8-452B-CF303CBC7D59}"/>
              </a:ext>
            </a:extLst>
          </p:cNvPr>
          <p:cNvSpPr txBox="1"/>
          <p:nvPr/>
        </p:nvSpPr>
        <p:spPr>
          <a:xfrm>
            <a:off x="8427864" y="1846341"/>
            <a:ext cx="317523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>
                <a:latin typeface="Comic Sans MS"/>
              </a:rPr>
              <a:t>Определить цель и задачи мероприятия</a:t>
            </a:r>
            <a:endParaRPr lang="ru-RU">
              <a:cs typeface="Calibri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1C34B89-0D42-2815-D836-FFADF543502F}"/>
              </a:ext>
            </a:extLst>
          </p:cNvPr>
          <p:cNvSpPr txBox="1"/>
          <p:nvPr/>
        </p:nvSpPr>
        <p:spPr>
          <a:xfrm>
            <a:off x="5427759" y="2695377"/>
            <a:ext cx="306412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>
                <a:latin typeface="Comic Sans MS"/>
              </a:rPr>
              <a:t>Дата и место проведения</a:t>
            </a:r>
          </a:p>
          <a:p>
            <a:pPr algn="l"/>
            <a:endParaRPr lang="ru-RU">
              <a:cs typeface="Calibri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5351C96-02BC-0392-2619-92CDBE5DB080}"/>
              </a:ext>
            </a:extLst>
          </p:cNvPr>
          <p:cNvSpPr txBox="1"/>
          <p:nvPr/>
        </p:nvSpPr>
        <p:spPr>
          <a:xfrm>
            <a:off x="8004839" y="3428366"/>
            <a:ext cx="304946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>
                <a:latin typeface="Comic Sans MS"/>
              </a:rPr>
              <a:t>Участники</a:t>
            </a:r>
          </a:p>
          <a:p>
            <a:endParaRPr lang="ru-RU">
              <a:latin typeface="Calibri"/>
              <a:cs typeface="Calibri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9E37799-0972-2B08-2932-4DC3EC51B264}"/>
              </a:ext>
            </a:extLst>
          </p:cNvPr>
          <p:cNvSpPr txBox="1"/>
          <p:nvPr/>
        </p:nvSpPr>
        <p:spPr>
          <a:xfrm>
            <a:off x="5493583" y="4141403"/>
            <a:ext cx="307878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>
                <a:latin typeface="Comic Sans MS"/>
              </a:rPr>
              <a:t>Основная часть</a:t>
            </a:r>
          </a:p>
          <a:p>
            <a:pPr algn="l"/>
            <a:endParaRPr lang="ru-RU">
              <a:cs typeface="Calibri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BDAA4F0-D9B8-2B92-2AC3-AE1E11F574E2}"/>
              </a:ext>
            </a:extLst>
          </p:cNvPr>
          <p:cNvSpPr txBox="1"/>
          <p:nvPr/>
        </p:nvSpPr>
        <p:spPr>
          <a:xfrm>
            <a:off x="8102009" y="4722529"/>
            <a:ext cx="309344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>
                <a:latin typeface="Comic Sans MS"/>
              </a:rPr>
              <a:t>Реквизит , декорации , наглядное оформление</a:t>
            </a:r>
          </a:p>
          <a:p>
            <a:pPr algn="l"/>
            <a:endParaRPr lang="ru-RU">
              <a:cs typeface="Calibri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BAFD378-EA1B-1DFD-14C3-7ACA12BB940D}"/>
              </a:ext>
            </a:extLst>
          </p:cNvPr>
          <p:cNvSpPr txBox="1"/>
          <p:nvPr/>
        </p:nvSpPr>
        <p:spPr>
          <a:xfrm>
            <a:off x="5530383" y="5464308"/>
            <a:ext cx="306412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>
                <a:latin typeface="Comic Sans MS"/>
              </a:rPr>
              <a:t>Проведение</a:t>
            </a:r>
          </a:p>
          <a:p>
            <a:pPr algn="l"/>
            <a:endParaRPr lang="ru-RU">
              <a:cs typeface="Calibri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EB6C734-3800-40B7-C8C4-A558680C4E7D}"/>
              </a:ext>
            </a:extLst>
          </p:cNvPr>
          <p:cNvSpPr txBox="1"/>
          <p:nvPr/>
        </p:nvSpPr>
        <p:spPr>
          <a:xfrm>
            <a:off x="762237" y="4462476"/>
            <a:ext cx="3391009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800">
                <a:latin typeface="Comic Sans MS"/>
                <a:ea typeface="Calibri"/>
                <a:cs typeface="Calibri"/>
              </a:rPr>
              <a:t>Грамотное составление сценария:</a:t>
            </a:r>
          </a:p>
        </p:txBody>
      </p:sp>
      <p:cxnSp>
        <p:nvCxnSpPr>
          <p:cNvPr id="5" name="Соединитель: изогнутый 4">
            <a:extLst>
              <a:ext uri="{FF2B5EF4-FFF2-40B4-BE49-F238E27FC236}">
                <a16:creationId xmlns:a16="http://schemas.microsoft.com/office/drawing/2014/main" id="{390B09C9-B5DE-6B15-C4DC-3002BBBC4CFC}"/>
              </a:ext>
            </a:extLst>
          </p:cNvPr>
          <p:cNvCxnSpPr/>
          <p:nvPr/>
        </p:nvCxnSpPr>
        <p:spPr>
          <a:xfrm>
            <a:off x="7113592" y="1780502"/>
            <a:ext cx="1030146" cy="509285"/>
          </a:xfrm>
          <a:prstGeom prst="curvedConnector3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Соединитель: изогнутый 5">
            <a:extLst>
              <a:ext uri="{FF2B5EF4-FFF2-40B4-BE49-F238E27FC236}">
                <a16:creationId xmlns:a16="http://schemas.microsoft.com/office/drawing/2014/main" id="{8060ADE9-D316-8E2A-159A-4CCBC35CA348}"/>
              </a:ext>
            </a:extLst>
          </p:cNvPr>
          <p:cNvCxnSpPr/>
          <p:nvPr/>
        </p:nvCxnSpPr>
        <p:spPr>
          <a:xfrm flipH="1">
            <a:off x="8642764" y="2589472"/>
            <a:ext cx="1030146" cy="509285"/>
          </a:xfrm>
          <a:prstGeom prst="curvedConnector3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Соединитель: изогнутый 6">
            <a:extLst>
              <a:ext uri="{FF2B5EF4-FFF2-40B4-BE49-F238E27FC236}">
                <a16:creationId xmlns:a16="http://schemas.microsoft.com/office/drawing/2014/main" id="{CF2A15AC-302E-4AFB-4523-96EA4B7CB078}"/>
              </a:ext>
            </a:extLst>
          </p:cNvPr>
          <p:cNvCxnSpPr/>
          <p:nvPr/>
        </p:nvCxnSpPr>
        <p:spPr>
          <a:xfrm>
            <a:off x="6793332" y="3351471"/>
            <a:ext cx="981919" cy="393539"/>
          </a:xfrm>
          <a:prstGeom prst="curvedConnector3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Соединитель: изогнутый 7">
            <a:extLst>
              <a:ext uri="{FF2B5EF4-FFF2-40B4-BE49-F238E27FC236}">
                <a16:creationId xmlns:a16="http://schemas.microsoft.com/office/drawing/2014/main" id="{8B631A42-FEE4-7996-49E2-4CAA9EC2DE41}"/>
              </a:ext>
            </a:extLst>
          </p:cNvPr>
          <p:cNvCxnSpPr/>
          <p:nvPr/>
        </p:nvCxnSpPr>
        <p:spPr>
          <a:xfrm>
            <a:off x="6892722" y="4646494"/>
            <a:ext cx="981919" cy="412830"/>
          </a:xfrm>
          <a:prstGeom prst="curvedConnector3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Соединитель: изогнутый 8">
            <a:extLst>
              <a:ext uri="{FF2B5EF4-FFF2-40B4-BE49-F238E27FC236}">
                <a16:creationId xmlns:a16="http://schemas.microsoft.com/office/drawing/2014/main" id="{7876492D-1E72-8F6A-8A5F-8E60F30D7117}"/>
              </a:ext>
            </a:extLst>
          </p:cNvPr>
          <p:cNvCxnSpPr/>
          <p:nvPr/>
        </p:nvCxnSpPr>
        <p:spPr>
          <a:xfrm>
            <a:off x="6771245" y="6025810"/>
            <a:ext cx="1030146" cy="432122"/>
          </a:xfrm>
          <a:prstGeom prst="curvedConnector3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Соединитель: изогнутый 9">
            <a:extLst>
              <a:ext uri="{FF2B5EF4-FFF2-40B4-BE49-F238E27FC236}">
                <a16:creationId xmlns:a16="http://schemas.microsoft.com/office/drawing/2014/main" id="{92E2BB2C-2062-CF70-BA6C-4A23C9389F80}"/>
              </a:ext>
            </a:extLst>
          </p:cNvPr>
          <p:cNvCxnSpPr/>
          <p:nvPr/>
        </p:nvCxnSpPr>
        <p:spPr>
          <a:xfrm flipH="1">
            <a:off x="8848397" y="3982486"/>
            <a:ext cx="1001210" cy="470703"/>
          </a:xfrm>
          <a:prstGeom prst="curvedConnector3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Соединитель: изогнутый 10">
            <a:extLst>
              <a:ext uri="{FF2B5EF4-FFF2-40B4-BE49-F238E27FC236}">
                <a16:creationId xmlns:a16="http://schemas.microsoft.com/office/drawing/2014/main" id="{3F80C6C1-517C-0A0A-A3E7-B0D1312E988E}"/>
              </a:ext>
            </a:extLst>
          </p:cNvPr>
          <p:cNvCxnSpPr/>
          <p:nvPr/>
        </p:nvCxnSpPr>
        <p:spPr>
          <a:xfrm flipH="1">
            <a:off x="8681346" y="5363062"/>
            <a:ext cx="1001210" cy="403184"/>
          </a:xfrm>
          <a:prstGeom prst="curvedConnector3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0470891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CC15EE-4EF4-EC97-925A-C829E2243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896" y="6695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>
                <a:latin typeface="Comic Sans MS"/>
                <a:ea typeface="Calibri Light"/>
                <a:cs typeface="Calibri Light"/>
              </a:rPr>
              <a:t>Изготовление выносных знаков на каждую станцию</a:t>
            </a:r>
            <a:endParaRPr lang="ru-RU" sz="4000" b="1">
              <a:latin typeface="Comic Sans MS"/>
            </a:endParaRPr>
          </a:p>
        </p:txBody>
      </p:sp>
      <p:pic>
        <p:nvPicPr>
          <p:cNvPr id="4" name="Объект 3" descr="Изображение выглядит как на открытом воздухе, облако, небо, зима&#10;&#10;Автоматически созданное описание">
            <a:extLst>
              <a:ext uri="{FF2B5EF4-FFF2-40B4-BE49-F238E27FC236}">
                <a16:creationId xmlns:a16="http://schemas.microsoft.com/office/drawing/2014/main" id="{7198C23C-BA55-83B7-0EBD-FE20B29C38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9763" y="1470875"/>
            <a:ext cx="5150218" cy="3854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3CFA69-47B4-791A-41E1-9BDC36F30424}"/>
              </a:ext>
            </a:extLst>
          </p:cNvPr>
          <p:cNvSpPr txBox="1"/>
          <p:nvPr/>
        </p:nvSpPr>
        <p:spPr>
          <a:xfrm>
            <a:off x="922715" y="1732465"/>
            <a:ext cx="2126350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>
                <a:latin typeface="Comic Sans MS"/>
                <a:ea typeface="Calibri"/>
                <a:cs typeface="Calibri"/>
              </a:rPr>
              <a:t>Кирилл нашел материалы у себя на территории дома.</a:t>
            </a:r>
            <a:endParaRPr lang="ru-RU">
              <a:latin typeface="Comic Sans MS" panose="030f0702030302020204" charset="0"/>
              <a:cs typeface="Calibri"/>
            </a:endParaRPr>
          </a:p>
          <a:p>
            <a:pPr marL="342900" indent="-342900" algn="ctr">
              <a:buAutoNum type="arabicPeriod"/>
            </a:pPr>
            <a:endParaRPr lang="ru-RU">
              <a:latin typeface="Comic Sans MS" panose="030f0702030302020204" charset="0"/>
              <a:ea typeface="Calibri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55B911-F698-2099-6DA0-13290BE6D58D}"/>
              </a:ext>
            </a:extLst>
          </p:cNvPr>
          <p:cNvSpPr txBox="1"/>
          <p:nvPr/>
        </p:nvSpPr>
        <p:spPr>
          <a:xfrm>
            <a:off x="3644121" y="2550321"/>
            <a:ext cx="155079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>
                <a:latin typeface="Comic Sans MS"/>
                <a:ea typeface="Calibri"/>
                <a:cs typeface="Calibri"/>
              </a:rPr>
              <a:t>Измерил и сделал чертеж </a:t>
            </a:r>
            <a:endParaRPr lang="ru-RU">
              <a:latin typeface="Comic Sans M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1DC8BB-5C3C-2D3B-B85A-55F4DA77485F}"/>
              </a:ext>
            </a:extLst>
          </p:cNvPr>
          <p:cNvSpPr txBox="1"/>
          <p:nvPr/>
        </p:nvSpPr>
        <p:spPr>
          <a:xfrm>
            <a:off x="1021240" y="3392114"/>
            <a:ext cx="1919238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>
                <a:latin typeface="Comic Sans MS"/>
                <a:ea typeface="Calibri"/>
                <a:cs typeface="Calibri"/>
              </a:rPr>
              <a:t>Отшлифовал наждачной бумагой каждую деталь.</a:t>
            </a:r>
            <a:endParaRPr lang="ru-RU">
              <a:latin typeface="Comic Sans M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AA57EE-704D-C55F-4934-884A8B58D6E8}"/>
              </a:ext>
            </a:extLst>
          </p:cNvPr>
          <p:cNvSpPr txBox="1"/>
          <p:nvPr/>
        </p:nvSpPr>
        <p:spPr>
          <a:xfrm>
            <a:off x="3638919" y="4095883"/>
            <a:ext cx="1739741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>
                <a:latin typeface="Comic Sans MS"/>
                <a:ea typeface="Calibri"/>
                <a:cs typeface="Calibri"/>
              </a:rPr>
              <a:t>Соединил детали между собой на саморезы</a:t>
            </a:r>
            <a:endParaRPr lang="ru-RU">
              <a:latin typeface="Comic Sans M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A7CCBE1-B511-2C70-A92D-88937D1E5D48}"/>
              </a:ext>
            </a:extLst>
          </p:cNvPr>
          <p:cNvSpPr txBox="1"/>
          <p:nvPr/>
        </p:nvSpPr>
        <p:spPr>
          <a:xfrm>
            <a:off x="964933" y="4912912"/>
            <a:ext cx="1919238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>
                <a:latin typeface="Comic Sans MS"/>
                <a:ea typeface="Calibri"/>
                <a:cs typeface="Calibri"/>
              </a:rPr>
              <a:t>Покрасил таблички белой краской.</a:t>
            </a:r>
            <a:endParaRPr lang="ru-RU">
              <a:latin typeface="Comic Sans M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3FC88B-99EB-063E-6D75-65775406A470}"/>
              </a:ext>
            </a:extLst>
          </p:cNvPr>
          <p:cNvSpPr txBox="1"/>
          <p:nvPr/>
        </p:nvSpPr>
        <p:spPr>
          <a:xfrm>
            <a:off x="3596144" y="5565410"/>
            <a:ext cx="194685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>
                <a:latin typeface="Comic Sans MS"/>
                <a:ea typeface="Calibri"/>
                <a:cs typeface="Calibri"/>
              </a:rPr>
              <a:t>Черной краской написал на них названия станций</a:t>
            </a:r>
            <a:endParaRPr lang="ru-RU">
              <a:latin typeface="Comic Sans MS"/>
            </a:endParaRPr>
          </a:p>
        </p:txBody>
      </p:sp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3BBA5C45-C8D4-A6E3-CAC6-771604C4FD27}"/>
              </a:ext>
            </a:extLst>
          </p:cNvPr>
          <p:cNvCxnSpPr/>
          <p:nvPr/>
        </p:nvCxnSpPr>
        <p:spPr>
          <a:xfrm>
            <a:off x="999282" y="1650357"/>
            <a:ext cx="1763209" cy="17360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FF1D8DD7-D114-FB8D-5347-1460C9529D47}"/>
              </a:ext>
            </a:extLst>
          </p:cNvPr>
          <p:cNvCxnSpPr/>
          <p:nvPr/>
        </p:nvCxnSpPr>
        <p:spPr>
          <a:xfrm>
            <a:off x="3642168" y="2489521"/>
            <a:ext cx="1319513" cy="7715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9E1B26D4-A9B2-CE6E-066D-F6866B88C9F9}"/>
              </a:ext>
            </a:extLst>
          </p:cNvPr>
          <p:cNvCxnSpPr/>
          <p:nvPr/>
        </p:nvCxnSpPr>
        <p:spPr>
          <a:xfrm flipV="1">
            <a:off x="927609" y="3268142"/>
            <a:ext cx="1786654" cy="11576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B5437826-9F20-0A7C-FD7F-7A1E8D95BB8F}"/>
              </a:ext>
            </a:extLst>
          </p:cNvPr>
          <p:cNvCxnSpPr/>
          <p:nvPr/>
        </p:nvCxnSpPr>
        <p:spPr>
          <a:xfrm>
            <a:off x="3642167" y="4042457"/>
            <a:ext cx="1560652" cy="7715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D950DCE8-3D51-0CED-5226-E9C2DB993723}"/>
              </a:ext>
            </a:extLst>
          </p:cNvPr>
          <p:cNvCxnSpPr/>
          <p:nvPr/>
        </p:nvCxnSpPr>
        <p:spPr>
          <a:xfrm>
            <a:off x="999284" y="4852687"/>
            <a:ext cx="1811436" cy="7715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F5E87AF0-EB0C-A189-72C3-D56C51BC7659}"/>
              </a:ext>
            </a:extLst>
          </p:cNvPr>
          <p:cNvCxnSpPr/>
          <p:nvPr/>
        </p:nvCxnSpPr>
        <p:spPr>
          <a:xfrm>
            <a:off x="3642167" y="5508584"/>
            <a:ext cx="1666753" cy="7715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2D42E9CA-45A4-14FF-81FC-A89BD0478A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3588" y="2362575"/>
            <a:ext cx="381966" cy="3723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Рисунок 17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AEB75494-ECD3-3B61-3FF8-B91E5AE293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0544" y="2834650"/>
            <a:ext cx="381966" cy="372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Рисунок 18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C7B652A0-9CA5-94A4-FC63-DB48EB380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7501" y="3802003"/>
            <a:ext cx="381965" cy="3723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" name="Рисунок 19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151AC90B-8B5C-FD35-CE0E-40F5ACE8D2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0545" y="4335025"/>
            <a:ext cx="381966" cy="372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" name="Рисунок 20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1E1BE971-6061-C7F9-E777-702AC3B6CD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92284" y="5078991"/>
            <a:ext cx="381966" cy="3723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Рисунок 21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890925E7-2B56-5D6F-0A95-BA0226A6A9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21153" y="5790108"/>
            <a:ext cx="381966" cy="3723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2049BE7-2EE2-700D-19F0-7EA75A8D17EF}"/>
              </a:ext>
            </a:extLst>
          </p:cNvPr>
          <p:cNvSpPr txBox="1"/>
          <p:nvPr/>
        </p:nvSpPr>
        <p:spPr>
          <a:xfrm>
            <a:off x="6542051" y="5329232"/>
            <a:ext cx="4542518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000">
                <a:latin typeface="Comic Sans MS"/>
                <a:cs typeface="Calibri"/>
              </a:rPr>
              <a:t>Материалы: бруски и фанеры, саморезы, наждачная бумага, белая и черная краска</a:t>
            </a:r>
          </a:p>
        </p:txBody>
      </p:sp>
    </p:spTree>
    <p:extLst>
      <p:ext uri="{BB962C8B-B14F-4D97-AF65-F5344CB8AC3E}">
        <p14:creationId xmlns:p14="http://schemas.microsoft.com/office/powerpoint/2010/main" val="1194704288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32B13A-7916-F9E0-C266-F24F5069C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896" y="69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b="1">
                <a:latin typeface="Comic Sans MS"/>
                <a:ea typeface="Calibri Light"/>
                <a:cs typeface="Calibri Light"/>
              </a:rPr>
              <a:t>Стенд тропинки с объектами</a:t>
            </a:r>
            <a:endParaRPr lang="ru-RU" b="1">
              <a:latin typeface="Comic Sans MS" panose="030f0702030302020204" charset="0"/>
              <a:cs typeface="Calibri Light"/>
            </a:endParaRPr>
          </a:p>
        </p:txBody>
      </p:sp>
      <p:pic>
        <p:nvPicPr>
          <p:cNvPr id="4" name="Рисунок 3" descr="Изображение выглядит как текст, на открытом воздухе, зима, небо&#10;&#10;Автоматически созданное описание">
            <a:extLst>
              <a:ext uri="{FF2B5EF4-FFF2-40B4-BE49-F238E27FC236}">
                <a16:creationId xmlns:a16="http://schemas.microsoft.com/office/drawing/2014/main" id="{8FD24FC9-3CA1-05C1-136E-93827773A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6533" y="1406769"/>
            <a:ext cx="3627145" cy="4234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F8EEABA-D874-842C-966F-DE8EE38A2217}"/>
              </a:ext>
            </a:extLst>
          </p:cNvPr>
          <p:cNvSpPr txBox="1"/>
          <p:nvPr/>
        </p:nvSpPr>
        <p:spPr>
          <a:xfrm>
            <a:off x="3213522" y="2712998"/>
            <a:ext cx="285814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>
                <a:latin typeface="Comic Sans MS"/>
                <a:cs typeface="Calibri"/>
              </a:rPr>
              <a:t>Сходил в фотосалон </a:t>
            </a:r>
            <a:r>
              <a:rPr lang="ru-RU">
                <a:latin typeface="Comic Sans MS"/>
                <a:ea typeface="+mn-lt"/>
                <a:cs typeface="+mn-lt"/>
              </a:rPr>
              <a:t>«Зенит»</a:t>
            </a:r>
            <a:endParaRPr lang="ru-RU">
              <a:latin typeface="Comic Sans M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2A8FF2-8981-27F1-1645-FD7F8AABA203}"/>
              </a:ext>
            </a:extLst>
          </p:cNvPr>
          <p:cNvSpPr txBox="1"/>
          <p:nvPr/>
        </p:nvSpPr>
        <p:spPr>
          <a:xfrm>
            <a:off x="677796" y="1834919"/>
            <a:ext cx="2167646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>
                <a:latin typeface="Comic Sans MS"/>
                <a:cs typeface="Calibri"/>
              </a:rPr>
              <a:t>Кирилл сделал схему маршрута в электронном виде</a:t>
            </a:r>
            <a:endParaRPr lang="ru-RU">
              <a:ea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8EBC5F-DCE5-C12C-1313-278F0B28B3AE}"/>
              </a:ext>
            </a:extLst>
          </p:cNvPr>
          <p:cNvSpPr txBox="1"/>
          <p:nvPr/>
        </p:nvSpPr>
        <p:spPr>
          <a:xfrm>
            <a:off x="618850" y="3502368"/>
            <a:ext cx="202969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>
                <a:latin typeface="Comic Sans MS"/>
                <a:cs typeface="Calibri"/>
              </a:rPr>
              <a:t>Измерил и сделал чертеж </a:t>
            </a:r>
            <a:endParaRPr lang="ru-RU">
              <a:ea typeface="Calibri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A1398C-EBE6-DA99-30D5-7E28BE332253}"/>
              </a:ext>
            </a:extLst>
          </p:cNvPr>
          <p:cNvSpPr txBox="1"/>
          <p:nvPr/>
        </p:nvSpPr>
        <p:spPr>
          <a:xfrm>
            <a:off x="3463601" y="3976476"/>
            <a:ext cx="2368883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>
                <a:latin typeface="Comic Sans MS"/>
                <a:cs typeface="Calibri"/>
              </a:rPr>
              <a:t>Выпилил детали, отшлифовал наждачной бумагой</a:t>
            </a:r>
            <a:endParaRPr lang="ru-RU">
              <a:latin typeface="Comic Sans MS"/>
              <a:cs typeface="Times New Roman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732D0C-E6B0-1764-7C0F-890C583A64BB}"/>
              </a:ext>
            </a:extLst>
          </p:cNvPr>
          <p:cNvSpPr txBox="1"/>
          <p:nvPr/>
        </p:nvSpPr>
        <p:spPr>
          <a:xfrm>
            <a:off x="621336" y="4874036"/>
            <a:ext cx="2374884" cy="6627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751195-6667-FE0A-446C-F25DC91BA6BF}"/>
              </a:ext>
            </a:extLst>
          </p:cNvPr>
          <p:cNvSpPr txBox="1"/>
          <p:nvPr/>
        </p:nvSpPr>
        <p:spPr>
          <a:xfrm>
            <a:off x="583337" y="4964779"/>
            <a:ext cx="209873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>
                <a:latin typeface="Comic Sans MS"/>
                <a:cs typeface="Calibri"/>
              </a:rPr>
              <a:t>Скрепил детали между собой на саморезы</a:t>
            </a:r>
            <a:endParaRPr lang="ru-RU">
              <a:latin typeface="Comic Sans M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0F2464-383E-611A-8599-85A6E57D58C8}"/>
              </a:ext>
            </a:extLst>
          </p:cNvPr>
          <p:cNvSpPr txBox="1"/>
          <p:nvPr/>
        </p:nvSpPr>
        <p:spPr>
          <a:xfrm>
            <a:off x="3525225" y="5653975"/>
            <a:ext cx="240223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>
                <a:latin typeface="Comic Sans MS"/>
                <a:cs typeface="Calibri"/>
              </a:rPr>
              <a:t>Прикрепил баннер степлером к стенду</a:t>
            </a:r>
            <a:endParaRPr lang="ru-RU">
              <a:ea typeface="Calibri"/>
              <a:cs typeface="Calibri"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AB7CDFA9-788D-1054-1828-E77316BB0AE4}"/>
              </a:ext>
            </a:extLst>
          </p:cNvPr>
          <p:cNvCxnSpPr/>
          <p:nvPr/>
        </p:nvCxnSpPr>
        <p:spPr>
          <a:xfrm>
            <a:off x="764719" y="1704179"/>
            <a:ext cx="1910011" cy="11724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9B4D2515-CF0D-F5F6-EBC4-3BFF1DFC151A}"/>
              </a:ext>
            </a:extLst>
          </p:cNvPr>
          <p:cNvCxnSpPr/>
          <p:nvPr/>
        </p:nvCxnSpPr>
        <p:spPr>
          <a:xfrm>
            <a:off x="3673510" y="2603588"/>
            <a:ext cx="2104714" cy="13083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945ED614-5AC3-7745-A64F-8F7D3078BB7F}"/>
              </a:ext>
            </a:extLst>
          </p:cNvPr>
          <p:cNvCxnSpPr/>
          <p:nvPr/>
        </p:nvCxnSpPr>
        <p:spPr>
          <a:xfrm>
            <a:off x="737873" y="3436304"/>
            <a:ext cx="1793630" cy="11724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B63789D0-6E2B-BE6C-7C1B-EEB24376C91F}"/>
              </a:ext>
            </a:extLst>
          </p:cNvPr>
          <p:cNvCxnSpPr/>
          <p:nvPr/>
        </p:nvCxnSpPr>
        <p:spPr>
          <a:xfrm flipV="1">
            <a:off x="3496194" y="3818751"/>
            <a:ext cx="2219567" cy="11042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6FD7C7BF-83DF-EB58-CA1A-DA54F161F0AF}"/>
              </a:ext>
            </a:extLst>
          </p:cNvPr>
          <p:cNvCxnSpPr/>
          <p:nvPr/>
        </p:nvCxnSpPr>
        <p:spPr>
          <a:xfrm>
            <a:off x="734986" y="4894384"/>
            <a:ext cx="1848677" cy="11724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C1B466A1-6FA7-DD3C-B79D-E1186F41D5EC}"/>
              </a:ext>
            </a:extLst>
          </p:cNvPr>
          <p:cNvCxnSpPr/>
          <p:nvPr/>
        </p:nvCxnSpPr>
        <p:spPr>
          <a:xfrm>
            <a:off x="3580973" y="5589612"/>
            <a:ext cx="2277843" cy="12403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0FC4C3E0-CB98-F880-D699-0B113C84B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4800" y="1970107"/>
            <a:ext cx="381966" cy="3723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" name="Рисунок 19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474BDBE6-B1A5-FA81-3438-400698D81E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0545" y="2668999"/>
            <a:ext cx="381966" cy="372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Рисунок 21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DC3A56BC-3311-2BF7-A344-7807694E2C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4951" y="3552760"/>
            <a:ext cx="381965" cy="3723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" name="Рисунок 23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A0D872C5-DEFD-6C90-2889-BC44A410EA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5765" y="4186533"/>
            <a:ext cx="381966" cy="372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6" name="Рисунок 25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CDD0F0FF-9CCB-108D-1ACE-272F646B8C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07375" y="5116028"/>
            <a:ext cx="381966" cy="3723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8" name="Рисунок 27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6D8A44B9-C070-DD81-B885-C4BB7934FE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89963" y="5688849"/>
            <a:ext cx="381966" cy="3723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D6796625-6219-432C-9696-6F222994EF4D}"/>
              </a:ext>
            </a:extLst>
          </p:cNvPr>
          <p:cNvSpPr txBox="1"/>
          <p:nvPr/>
        </p:nvSpPr>
        <p:spPr>
          <a:xfrm>
            <a:off x="6505242" y="5648371"/>
            <a:ext cx="4889534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>
                <a:latin typeface="Comic Sans MS"/>
                <a:cs typeface="Calibri"/>
              </a:rPr>
              <a:t>Материалы:</a:t>
            </a:r>
            <a:endParaRPr lang="ru-RU">
              <a:latin typeface="Comic Sans MS"/>
            </a:endParaRPr>
          </a:p>
          <a:p>
            <a:pPr algn="ctr"/>
            <a:r>
              <a:rPr lang="ru-RU">
                <a:latin typeface="Comic Sans MS"/>
                <a:cs typeface="Calibri"/>
              </a:rPr>
              <a:t>Бруски, фанера, наждачная бумага, </a:t>
            </a:r>
          </a:p>
          <a:p>
            <a:pPr algn="ctr"/>
            <a:r>
              <a:rPr lang="ru-RU">
                <a:latin typeface="Comic Sans MS"/>
                <a:cs typeface="Calibri"/>
              </a:rPr>
              <a:t>саморезы, бумага</a:t>
            </a:r>
          </a:p>
        </p:txBody>
      </p:sp>
    </p:spTree>
    <p:extLst>
      <p:ext uri="{BB962C8B-B14F-4D97-AF65-F5344CB8AC3E}">
        <p14:creationId xmlns:p14="http://schemas.microsoft.com/office/powerpoint/2010/main" val="2509898098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Широкоэкранный</PresentationFormat>
  <Paragraphs>96</Paragraphs>
  <Slides>20</Slides>
  <Notes>0</Notes>
  <HiddenSlides>0</HiddenSlides>
  <MMClips>0</MMClips>
  <ScaleCrop>0</ScaleCrop>
  <HeadingPairs>
    <vt:vector baseType="variant" size="6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baseType="lpstr" size="28">
      <vt:lpstr>Arial</vt:lpstr>
      <vt:lpstr>Calibri Light</vt:lpstr>
      <vt:lpstr>Calibri</vt:lpstr>
      <vt:lpstr>Comic Sans MS</vt:lpstr>
      <vt:lpstr>Times New Roman</vt:lpstr>
      <vt:lpstr>Tahoma</vt:lpstr>
      <vt:lpstr>Wingdings</vt:lpstr>
      <vt:lpstr>Office Theme</vt:lpstr>
      <vt:lpstr>Экологическая тропа «Зимнее путешествие» </vt:lpstr>
      <vt:lpstr>Актуальность:</vt:lpstr>
      <vt:lpstr>Цель:</vt:lpstr>
      <vt:lpstr>Задачи:</vt:lpstr>
      <vt:lpstr>Общие понятия</vt:lpstr>
      <vt:lpstr>Детально обследовать территорию ДОУ</vt:lpstr>
      <vt:lpstr>Сценарий мероприятия</vt:lpstr>
      <vt:lpstr>Изготовление выносных знаков на каждую станцию</vt:lpstr>
      <vt:lpstr>Стенд тропинки с объектами</vt:lpstr>
      <vt:lpstr>Оформление  станций по  тематике</vt:lpstr>
      <vt:lpstr>PowerPoint Presentation</vt:lpstr>
      <vt:lpstr>PowerPoint Presentation</vt:lpstr>
      <vt:lpstr>Бюджет</vt:lpstr>
      <vt:lpstr>Мероприятие с детьми</vt:lpstr>
      <vt:lpstr>Заключение</vt:lpstr>
      <vt:lpstr>Заключение:</vt:lpstr>
      <vt:lpstr>Сотрудничество</vt:lpstr>
      <vt:lpstr>Литература:</vt:lpstr>
      <vt:lpstr>Отзывы:</vt:lpstr>
      <vt:lpstr>СПАСИБО ЗА ВНИМАНИЕ!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Презентация PowerPoint</dc:title>
  <cp:revision>2</cp:revision>
  <dcterms:created xsi:type="dcterms:W3CDTF">2024-01-20T07:32:37Z</dcterms:created>
  <dcterms:modified xsi:type="dcterms:W3CDTF">2024-05-12T14:21:08Z</dcterms:modified>
</cp:coreProperties>
</file>